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9"/>
  </p:notesMasterIdLst>
  <p:sldIdLst>
    <p:sldId id="267" r:id="rId6"/>
    <p:sldId id="276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349"/>
    <a:srgbClr val="F6FAF1"/>
    <a:srgbClr val="FFFAF5"/>
    <a:srgbClr val="5A8F4C"/>
    <a:srgbClr val="725342"/>
    <a:srgbClr val="98C56C"/>
    <a:srgbClr val="000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41E62-19BB-4021-A055-B87983C891C3}" v="18" dt="2026-03-11T09:35:26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722C1-211B-5C42-8195-3D5C763D4BFE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2589A-C445-0C4D-9511-AA9D86C8B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hyperlink" Target="http://www.adas.co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5D3D-5C7A-A8C9-4116-D5D0CCF6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1905B-A90F-FB4A-6BB0-F61AB3DB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5E79-A246-B849-F47C-EE0657CD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3355-7107-3A18-94B4-9BA09CD3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E396-C6EC-9E4F-4EA6-6D512BAA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F894-C6B4-C97C-98C2-FFD5C513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116C-B1F9-C7A9-0D2B-AB76B3F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DEC7-F8B6-9C72-B4D2-D314A1F4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9500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320D-CFF7-AE54-41B2-2C1BCFF34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6387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78172-2FCC-0265-A195-F8969281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638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5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9970436" y="5998674"/>
            <a:ext cx="153617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6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www.adas.uk</a:t>
            </a:r>
          </a:p>
        </p:txBody>
      </p:sp>
      <p:sp>
        <p:nvSpPr>
          <p:cNvPr id="3" name="Rectangle 2">
            <a:hlinkClick r:id="rId2"/>
          </p:cNvPr>
          <p:cNvSpPr/>
          <p:nvPr userDrawn="1"/>
        </p:nvSpPr>
        <p:spPr>
          <a:xfrm>
            <a:off x="10240026" y="5977231"/>
            <a:ext cx="1344149" cy="310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6" name="Picture 5" descr="A close up of a logo&#10;&#10;AI-generated content may be incorrect.">
            <a:extLst>
              <a:ext uri="{FF2B5EF4-FFF2-40B4-BE49-F238E27FC236}">
                <a16:creationId xmlns:a16="http://schemas.microsoft.com/office/drawing/2014/main" id="{3A02579E-2A0C-D806-AA79-FB85B85C3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400510"/>
            <a:ext cx="2342933" cy="664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3A1A9-B057-8221-B397-6791DDD592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/>
          <a:stretch>
            <a:fillRect/>
          </a:stretch>
        </p:blipFill>
        <p:spPr>
          <a:xfrm>
            <a:off x="7722819" y="2125269"/>
            <a:ext cx="1445616" cy="1927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906E75-E062-5491-B166-7BF27A29D5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r="20480"/>
          <a:stretch>
            <a:fillRect/>
          </a:stretch>
        </p:blipFill>
        <p:spPr>
          <a:xfrm flipH="1">
            <a:off x="10104728" y="1"/>
            <a:ext cx="2087272" cy="2075460"/>
          </a:xfrm>
          <a:prstGeom prst="rect">
            <a:avLst/>
          </a:prstGeom>
        </p:spPr>
      </p:pic>
      <p:pic>
        <p:nvPicPr>
          <p:cNvPr id="14" name="Picture Placeholder 34">
            <a:extLst>
              <a:ext uri="{FF2B5EF4-FFF2-40B4-BE49-F238E27FC236}">
                <a16:creationId xmlns:a16="http://schemas.microsoft.com/office/drawing/2014/main" id="{22B464BD-FA29-9074-9E90-BD001C4939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-161" r="839" b="161"/>
          <a:stretch>
            <a:fillRect/>
          </a:stretch>
        </p:blipFill>
        <p:spPr>
          <a:xfrm>
            <a:off x="5274771" y="2125269"/>
            <a:ext cx="2381779" cy="1940648"/>
          </a:xfrm>
          <a:prstGeom prst="rect">
            <a:avLst/>
          </a:prstGeom>
          <a:ln w="57150">
            <a:noFill/>
          </a:ln>
        </p:spPr>
      </p:pic>
      <p:pic>
        <p:nvPicPr>
          <p:cNvPr id="15" name="Picture Placeholder 17">
            <a:extLst>
              <a:ext uri="{FF2B5EF4-FFF2-40B4-BE49-F238E27FC236}">
                <a16:creationId xmlns:a16="http://schemas.microsoft.com/office/drawing/2014/main" id="{347F244A-6B38-1F2D-8137-9460E0AA82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2240"/>
          <a:stretch/>
        </p:blipFill>
        <p:spPr>
          <a:xfrm>
            <a:off x="7161361" y="5559032"/>
            <a:ext cx="2032720" cy="1294109"/>
          </a:xfrm>
          <a:prstGeom prst="rect">
            <a:avLst/>
          </a:prstGeom>
          <a:ln w="57150">
            <a:noFill/>
          </a:ln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F5C40D2-26EA-23E1-C178-6A168BBD31F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r="25536"/>
          <a:stretch/>
        </p:blipFill>
        <p:spPr>
          <a:xfrm>
            <a:off x="5273107" y="-5822"/>
            <a:ext cx="1808367" cy="2076924"/>
          </a:xfrm>
          <a:prstGeom prst="rect">
            <a:avLst/>
          </a:prstGeom>
          <a:ln w="57150">
            <a:noFill/>
          </a:ln>
        </p:spPr>
      </p:pic>
      <p:pic>
        <p:nvPicPr>
          <p:cNvPr id="18" name="Picture Placeholder 54">
            <a:extLst>
              <a:ext uri="{FF2B5EF4-FFF2-40B4-BE49-F238E27FC236}">
                <a16:creationId xmlns:a16="http://schemas.microsoft.com/office/drawing/2014/main" id="{4C396B8D-DD02-B3D1-5503-AE9956D6D8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4" b="14904"/>
          <a:stretch/>
        </p:blipFill>
        <p:spPr>
          <a:xfrm>
            <a:off x="9271649" y="4127664"/>
            <a:ext cx="2912967" cy="2725477"/>
          </a:xfrm>
          <a:prstGeom prst="rect">
            <a:avLst/>
          </a:prstGeom>
          <a:ln w="57150">
            <a:noFill/>
          </a:ln>
        </p:spPr>
      </p:pic>
      <p:pic>
        <p:nvPicPr>
          <p:cNvPr id="20" name="Picture Placeholder 41">
            <a:extLst>
              <a:ext uri="{FF2B5EF4-FFF2-40B4-BE49-F238E27FC236}">
                <a16:creationId xmlns:a16="http://schemas.microsoft.com/office/drawing/2014/main" id="{7C9009F2-89A2-2268-CE72-98D5F5271E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4459"/>
          <a:stretch/>
        </p:blipFill>
        <p:spPr>
          <a:xfrm>
            <a:off x="7146079" y="4859"/>
            <a:ext cx="2894044" cy="2057149"/>
          </a:xfrm>
          <a:prstGeom prst="rect">
            <a:avLst/>
          </a:prstGeom>
          <a:ln w="57150">
            <a:noFill/>
          </a:ln>
        </p:spPr>
      </p:pic>
      <p:pic>
        <p:nvPicPr>
          <p:cNvPr id="21" name="Picture Placeholder 69">
            <a:extLst>
              <a:ext uri="{FF2B5EF4-FFF2-40B4-BE49-F238E27FC236}">
                <a16:creationId xmlns:a16="http://schemas.microsoft.com/office/drawing/2014/main" id="{02F255E9-032B-AF09-B1F5-FC0904D8760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>
          <a:xfrm>
            <a:off x="9264263" y="2125269"/>
            <a:ext cx="2920352" cy="1937731"/>
          </a:xfrm>
          <a:prstGeom prst="rect">
            <a:avLst/>
          </a:prstGeom>
          <a:ln w="57150">
            <a:noFill/>
          </a:ln>
        </p:spPr>
      </p:pic>
      <p:pic>
        <p:nvPicPr>
          <p:cNvPr id="22" name="Picture Placeholder 71">
            <a:extLst>
              <a:ext uri="{FF2B5EF4-FFF2-40B4-BE49-F238E27FC236}">
                <a16:creationId xmlns:a16="http://schemas.microsoft.com/office/drawing/2014/main" id="{199F1E89-08DA-A118-1CB9-7BCD17E7321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4805"/>
          <a:stretch/>
        </p:blipFill>
        <p:spPr>
          <a:xfrm>
            <a:off x="7146079" y="4136505"/>
            <a:ext cx="2062388" cy="1398143"/>
          </a:xfrm>
          <a:prstGeom prst="rect">
            <a:avLst/>
          </a:prstGeom>
          <a:ln w="5715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B814743-3A9B-EA07-D163-3673D04AEC3B}"/>
              </a:ext>
            </a:extLst>
          </p:cNvPr>
          <p:cNvSpPr/>
          <p:nvPr userDrawn="1"/>
        </p:nvSpPr>
        <p:spPr>
          <a:xfrm>
            <a:off x="5135895" y="17776"/>
            <a:ext cx="72607" cy="2044232"/>
          </a:xfrm>
          <a:prstGeom prst="rect">
            <a:avLst/>
          </a:prstGeom>
          <a:solidFill>
            <a:srgbClr val="5A8F4C"/>
          </a:solidFill>
          <a:ln>
            <a:solidFill>
              <a:srgbClr val="5A8F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58CAE9-DC16-F1ED-850C-C8313A7BDF9E}"/>
              </a:ext>
            </a:extLst>
          </p:cNvPr>
          <p:cNvSpPr/>
          <p:nvPr userDrawn="1"/>
        </p:nvSpPr>
        <p:spPr>
          <a:xfrm>
            <a:off x="5135893" y="2138428"/>
            <a:ext cx="72608" cy="1927489"/>
          </a:xfrm>
          <a:prstGeom prst="rect">
            <a:avLst/>
          </a:prstGeom>
          <a:solidFill>
            <a:srgbClr val="C07349"/>
          </a:solidFill>
          <a:ln>
            <a:solidFill>
              <a:srgbClr val="C0734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7567AC-91A6-EC71-3874-CE82034FB6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4" r="31334"/>
          <a:stretch/>
        </p:blipFill>
        <p:spPr>
          <a:xfrm>
            <a:off x="5283703" y="4126318"/>
            <a:ext cx="1814476" cy="2733975"/>
          </a:xfrm>
          <a:prstGeom prst="rect">
            <a:avLst/>
          </a:prstGeom>
          <a:ln w="57150">
            <a:noFill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62E3580-017B-FB4E-2110-34AACCEB2016}"/>
              </a:ext>
            </a:extLst>
          </p:cNvPr>
          <p:cNvSpPr/>
          <p:nvPr userDrawn="1"/>
        </p:nvSpPr>
        <p:spPr>
          <a:xfrm>
            <a:off x="5135894" y="4142337"/>
            <a:ext cx="70185" cy="2715663"/>
          </a:xfrm>
          <a:prstGeom prst="rect">
            <a:avLst/>
          </a:prstGeom>
          <a:solidFill>
            <a:srgbClr val="98C56C"/>
          </a:solidFill>
          <a:ln>
            <a:solidFill>
              <a:srgbClr val="98C5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7E1175-2FAA-963E-6FBC-226E79EC2572}"/>
              </a:ext>
            </a:extLst>
          </p:cNvPr>
          <p:cNvSpPr txBox="1"/>
          <p:nvPr userDrawn="1"/>
        </p:nvSpPr>
        <p:spPr>
          <a:xfrm>
            <a:off x="431371" y="6287878"/>
            <a:ext cx="5025215" cy="453090"/>
          </a:xfrm>
          <a:prstGeom prst="parallelogram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67" b="1" dirty="0">
                <a:solidFill>
                  <a:srgbClr val="5A8F4C"/>
                </a:solidFill>
                <a:latin typeface="+mn-lt"/>
                <a:cs typeface="Arial" panose="020B0604020202020204" pitchFamily="34" charset="0"/>
              </a:rPr>
              <a:t>organicresearchcentre.com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956F83F-6B65-5EE9-66D2-9425050CB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839" y="2717594"/>
            <a:ext cx="4179615" cy="2221639"/>
          </a:xfrm>
        </p:spPr>
        <p:txBody>
          <a:bodyPr lIns="0" anchor="b">
            <a:noAutofit/>
          </a:bodyPr>
          <a:lstStyle>
            <a:lvl1pPr>
              <a:lnSpc>
                <a:spcPct val="100000"/>
              </a:lnSpc>
              <a:defRPr sz="3733"/>
            </a:lvl1pPr>
          </a:lstStyle>
          <a:p>
            <a:r>
              <a:rPr lang="en-US" b="1" dirty="0"/>
              <a:t>PRESENTATION</a:t>
            </a:r>
            <a:endParaRPr lang="en-GB" b="1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5C2956E-062E-822A-4C87-BA8743DC7A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5839" y="5061187"/>
            <a:ext cx="3676159" cy="9207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806192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5D3D-5C7A-A8C9-4116-D5D0CCF6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1905B-A90F-FB4A-6BB0-F61AB3DB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9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4E0E8BC-5FA4-ADDB-DF59-E7CADE130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9018" b="8150"/>
          <a:stretch/>
        </p:blipFill>
        <p:spPr>
          <a:xfrm>
            <a:off x="6293224" y="315442"/>
            <a:ext cx="5898776" cy="6542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55D3D-5C7A-A8C9-4116-D5D0CCF60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553" y="1711044"/>
            <a:ext cx="6965576" cy="2387600"/>
          </a:xfrm>
        </p:spPr>
        <p:txBody>
          <a:bodyPr anchor="b">
            <a:noAutofit/>
          </a:bodyPr>
          <a:lstStyle>
            <a:lvl1pPr algn="l">
              <a:defRPr sz="8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1905B-A90F-FB4A-6BB0-F61AB3DB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53" y="4319075"/>
            <a:ext cx="581809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7D17-41DC-0409-3D43-78DE5CA093C3}"/>
              </a:ext>
            </a:extLst>
          </p:cNvPr>
          <p:cNvSpPr txBox="1"/>
          <p:nvPr userDrawn="1"/>
        </p:nvSpPr>
        <p:spPr>
          <a:xfrm>
            <a:off x="9017784" y="6377163"/>
            <a:ext cx="305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</p:txBody>
      </p:sp>
    </p:spTree>
    <p:extLst>
      <p:ext uri="{BB962C8B-B14F-4D97-AF65-F5344CB8AC3E}">
        <p14:creationId xmlns:p14="http://schemas.microsoft.com/office/powerpoint/2010/main" val="82648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B32-9755-46F1-0E5D-49B23DE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Manrope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836E-26DF-99D2-492B-20A6C8E3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B32-9755-46F1-0E5D-49B23DE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Manrope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836E-26DF-99D2-492B-20A6C8E3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6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D3B6-60BC-EAE8-4476-9528A2FB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7036-F943-E11E-8C7D-71C16738E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18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4E7-3BCA-B8FF-8BF9-D20E78A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14E7-43B1-7988-7939-68061C486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1830-0B8E-0AC1-9C66-518258D3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B32-9755-46F1-0E5D-49B23DE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Manrope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836E-26DF-99D2-492B-20A6C8E3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5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9818-2804-9A68-5F20-30B1436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C31B9-03AB-1ADD-CF88-7EF596B93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A45B2-52B1-A1A4-B793-1CD603F0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0E41B-A8FC-9AA0-07A3-85D6F075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99EF4-2D5E-C490-86C6-0001559CE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3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026E-1B23-09A0-82E8-A28D626F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68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C678-D73B-CB5C-B2F7-F1877AC0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7E08-84AB-30EE-EF3B-06DA012E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0F34-218F-E27A-5149-A9F112223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93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A5E79-A246-B849-F47C-EE0657CD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3355-7107-3A18-94B4-9BA09CD33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E396-C6EC-9E4F-4EA6-6D512BAA4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F894-C6B4-C97C-98C2-FFD5C513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2FD12-1FCA-DE45-A385-FD629BED3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4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116C-B1F9-C7A9-0D2B-AB76B3F4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DEC7-F8B6-9C72-B4D2-D314A1F4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9500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09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320D-CFF7-AE54-41B2-2C1BCFF34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6387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78172-2FCC-0265-A195-F8969281F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638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4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AB32-9755-46F1-0E5D-49B23DE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Manrope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836E-26DF-99D2-492B-20A6C8E36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D3B6-60BC-EAE8-4476-9528A2FB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7036-F943-E11E-8C7D-71C16738E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7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C4E7-3BCA-B8FF-8BF9-D20E78AC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14E7-43B1-7988-7939-68061C486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C1830-0B8E-0AC1-9C66-518258D3B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9818-2804-9A68-5F20-30B14367E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C31B9-03AB-1ADD-CF88-7EF596B93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A45B2-52B1-A1A4-B793-1CD603F07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0E41B-A8FC-9AA0-07A3-85D6F075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99EF4-2D5E-C490-86C6-0001559CE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026E-1B23-09A0-82E8-A28D626F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6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C678-D73B-CB5C-B2F7-F1877AC0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7E08-84AB-30EE-EF3B-06DA012E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20F34-218F-E27A-5149-A9F112223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08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2BFE95-A9BC-6ECD-D642-D9B7B4EF123A}"/>
              </a:ext>
            </a:extLst>
          </p:cNvPr>
          <p:cNvSpPr/>
          <p:nvPr userDrawn="1"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5A8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A9AE81-52C0-3ABC-1E2C-432C427FF0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90000"/>
          </a:blip>
          <a:stretch>
            <a:fillRect/>
          </a:stretch>
        </p:blipFill>
        <p:spPr>
          <a:xfrm>
            <a:off x="157168" y="6028483"/>
            <a:ext cx="2052642" cy="690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177C5-3790-FFFB-95FD-C6F903AEBBD7}"/>
              </a:ext>
            </a:extLst>
          </p:cNvPr>
          <p:cNvSpPr txBox="1"/>
          <p:nvPr userDrawn="1"/>
        </p:nvSpPr>
        <p:spPr>
          <a:xfrm>
            <a:off x="9017784" y="6377163"/>
            <a:ext cx="305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8D862-D923-00B5-9C10-6D368230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F0BB-0754-7252-6FCE-1AB3CC68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1"/>
          </a:solidFill>
          <a:latin typeface="Manrop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5A9AE81-52C0-3ABC-1E2C-432C427FF0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90000"/>
          </a:blip>
          <a:stretch>
            <a:fillRect/>
          </a:stretch>
        </p:blipFill>
        <p:spPr>
          <a:xfrm>
            <a:off x="157168" y="6028483"/>
            <a:ext cx="2052642" cy="6906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F177C5-3790-FFFB-95FD-C6F903AEBBD7}"/>
              </a:ext>
            </a:extLst>
          </p:cNvPr>
          <p:cNvSpPr txBox="1"/>
          <p:nvPr userDrawn="1"/>
        </p:nvSpPr>
        <p:spPr>
          <a:xfrm>
            <a:off x="9017784" y="6377163"/>
            <a:ext cx="305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58D862-D923-00B5-9C10-6D368230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DF0BB-0754-7252-6FCE-1AB3CC68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0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bg1"/>
          </a:solidFill>
          <a:latin typeface="Manrop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Manrop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Manrop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Manrop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nrop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Manrop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ganicresearchcentre.com/PG-Too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D774F4-43D1-2597-EF67-6ABFD33A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Goods Tool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EC8E48-23A6-619D-13B1-A2A3EF78CD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Christian Gossel</a:t>
            </a:r>
          </a:p>
        </p:txBody>
      </p:sp>
    </p:spTree>
    <p:extLst>
      <p:ext uri="{BB962C8B-B14F-4D97-AF65-F5344CB8AC3E}">
        <p14:creationId xmlns:p14="http://schemas.microsoft.com/office/powerpoint/2010/main" val="48962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6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C31F-629B-3D76-3BF5-C9BB112B2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998" y="217154"/>
            <a:ext cx="11204325" cy="674438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5400" b="1" dirty="0">
                <a:solidFill>
                  <a:srgbClr val="5A8F4C"/>
                </a:solidFill>
                <a:latin typeface="Manrope SemiBold" pitchFamily="2" charset="0"/>
              </a:rPr>
              <a:t>History</a:t>
            </a:r>
            <a:endParaRPr lang="en-US" sz="5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50BCC6F-1373-AB65-DD94-CF8BBF7897EB}"/>
              </a:ext>
            </a:extLst>
          </p:cNvPr>
          <p:cNvSpPr/>
          <p:nvPr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5A8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B2F7CF6-FB74-FE8D-EDC7-85CB545205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57168" y="6028483"/>
            <a:ext cx="2052642" cy="6906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8A3E290-B051-857A-795E-9E961C1C2372}"/>
              </a:ext>
            </a:extLst>
          </p:cNvPr>
          <p:cNvSpPr txBox="1"/>
          <p:nvPr/>
        </p:nvSpPr>
        <p:spPr>
          <a:xfrm>
            <a:off x="9017784" y="6377163"/>
            <a:ext cx="305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65B494-BB16-87CB-3A54-839EEF2CBDF5}"/>
              </a:ext>
            </a:extLst>
          </p:cNvPr>
          <p:cNvSpPr txBox="1">
            <a:spLocks/>
          </p:cNvSpPr>
          <p:nvPr/>
        </p:nvSpPr>
        <p:spPr>
          <a:xfrm>
            <a:off x="6142161" y="1214438"/>
            <a:ext cx="4946993" cy="4427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8F4C"/>
                </a:solidFill>
                <a:latin typeface="Manrope Medium" pitchFamily="2" charset="0"/>
              </a:rPr>
              <a:t>Originally developed in 2011 by ORC for Natural England.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8F4C"/>
                </a:solidFill>
                <a:latin typeface="Manrope Medium" pitchFamily="2" charset="0"/>
              </a:rPr>
              <a:t>Holistic farm sustainability assessments for quantifying the success of Organic Entry Level Stewardship (OELS) schemes.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8F4C"/>
                </a:solidFill>
                <a:latin typeface="Manrope Medium" pitchFamily="2" charset="0"/>
              </a:rPr>
              <a:t>12 areas of sustainability assessed through questions, filled out either by the farmer themselves or alongside a researcher.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8F4C"/>
                </a:solidFill>
                <a:latin typeface="Manrope Medium" pitchFamily="2" charset="0"/>
              </a:rPr>
              <a:t>Various iterations since: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A8F4C"/>
                </a:solidFill>
                <a:latin typeface="Manrope Medium" pitchFamily="2" charset="0"/>
              </a:rPr>
              <a:t>388 farms across 13 countries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A8F4C"/>
                </a:solidFill>
                <a:latin typeface="Manrope Medium" pitchFamily="2" charset="0"/>
              </a:rPr>
              <a:t>11 EU projects, 7 UK projects, and 6 PhDs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A8F4C"/>
                </a:solidFill>
                <a:latin typeface="Manrope Medium" pitchFamily="2" charset="0"/>
              </a:rPr>
              <a:t>Open source and publicly </a:t>
            </a:r>
            <a:r>
              <a:rPr lang="en-US" sz="1800">
                <a:solidFill>
                  <a:srgbClr val="5A8F4C"/>
                </a:solidFill>
                <a:latin typeface="Manrope Medium" pitchFamily="2" charset="0"/>
              </a:rPr>
              <a:t>available:</a:t>
            </a:r>
            <a:endParaRPr lang="en-US" dirty="0">
              <a:solidFill>
                <a:srgbClr val="5A8F4C"/>
              </a:solidFill>
              <a:latin typeface="Manrope Medium" pitchFamily="2" charset="0"/>
            </a:endParaRPr>
          </a:p>
          <a:p>
            <a:pPr algn="l"/>
            <a:r>
              <a:rPr lang="en-US" sz="1800" dirty="0">
                <a:solidFill>
                  <a:srgbClr val="C07349"/>
                </a:solidFill>
                <a:latin typeface="Manrope Medium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https://www.organicresearchcentre.com/PG-Tool/</a:t>
            </a:r>
            <a:r>
              <a:rPr lang="en-US" sz="1800" dirty="0">
                <a:solidFill>
                  <a:srgbClr val="C07349"/>
                </a:solidFill>
                <a:latin typeface="Manrope Medium" pitchFamily="2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A8F4C"/>
              </a:solidFill>
              <a:latin typeface="Manrope Medium" pitchFamily="2" charset="0"/>
            </a:endParaRPr>
          </a:p>
          <a:p>
            <a:pPr algn="r">
              <a:buSzPct val="150000"/>
            </a:pPr>
            <a:endParaRPr lang="en-US" sz="2700" dirty="0">
              <a:solidFill>
                <a:srgbClr val="5A8F4C"/>
              </a:solidFill>
              <a:latin typeface="Manrope Medium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67E00F9-67D0-3B34-E150-2AEA6E2D7C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207" y="1219556"/>
            <a:ext cx="4426206" cy="391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C56C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55D254-8490-24A0-5E47-8B29FF05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47EC-55A7-AA94-78C4-E9331F096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36" y="218869"/>
            <a:ext cx="11204325" cy="674438"/>
          </a:xfrm>
        </p:spPr>
        <p:txBody>
          <a:bodyPr wrap="square" anchor="t">
            <a:noAutofit/>
          </a:bodyPr>
          <a:lstStyle/>
          <a:p>
            <a:pPr algn="l"/>
            <a:r>
              <a:rPr lang="en-US" sz="5400" b="1" dirty="0">
                <a:solidFill>
                  <a:srgbClr val="5A8F4C"/>
                </a:solidFill>
                <a:latin typeface="Manrope SemiBold" pitchFamily="2" charset="0"/>
              </a:rPr>
              <a:t>Further development</a:t>
            </a:r>
            <a:endParaRPr lang="en-US" sz="5400" b="1" dirty="0">
              <a:solidFill>
                <a:srgbClr val="725342"/>
              </a:solidFill>
              <a:latin typeface="Manrope SemiBold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4E8BC28-BA9A-9CAE-2AF4-0C11A556201A}"/>
              </a:ext>
            </a:extLst>
          </p:cNvPr>
          <p:cNvSpPr/>
          <p:nvPr/>
        </p:nvSpPr>
        <p:spPr>
          <a:xfrm>
            <a:off x="-1" y="5964693"/>
            <a:ext cx="12192000" cy="900000"/>
          </a:xfrm>
          <a:prstGeom prst="rect">
            <a:avLst/>
          </a:prstGeom>
          <a:solidFill>
            <a:srgbClr val="5A8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F344C98-35BB-C75D-A358-4064903D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57168" y="6028483"/>
            <a:ext cx="2052642" cy="6906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F594432-C7BE-9213-6ADE-9D23202C84F7}"/>
              </a:ext>
            </a:extLst>
          </p:cNvPr>
          <p:cNvSpPr txBox="1"/>
          <p:nvPr/>
        </p:nvSpPr>
        <p:spPr>
          <a:xfrm>
            <a:off x="9017784" y="6377163"/>
            <a:ext cx="30599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>
                <a:solidFill>
                  <a:schemeClr val="bg1">
                    <a:lumMod val="95000"/>
                  </a:schemeClr>
                </a:solidFill>
                <a:latin typeface="Manrope SemiBold" pitchFamily="2" charset="0"/>
              </a:rPr>
              <a:t>organicresearchcentre.com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69A183-C426-2CF4-9D71-211B8B6A8D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60" r="25932"/>
          <a:stretch>
            <a:fillRect/>
          </a:stretch>
        </p:blipFill>
        <p:spPr>
          <a:xfrm>
            <a:off x="8231071" y="-2101"/>
            <a:ext cx="3960929" cy="5966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A8496E-B3F5-5AF1-E568-ACBD777B7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8" y="1056084"/>
            <a:ext cx="5364139" cy="2459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090E92-5ECA-B341-EC91-794C7E0FEB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783" y="3579029"/>
            <a:ext cx="2293246" cy="2316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288832-80DA-B938-75BC-2ADF73236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014" y="4488284"/>
            <a:ext cx="2267213" cy="961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9BAD0-CC50-806F-DD2F-7A45753A4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1070" y="-2101"/>
            <a:ext cx="3960929" cy="5964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54936B-D01D-578D-6A43-DBF2B3259B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136" y="1833342"/>
            <a:ext cx="3172968" cy="953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4D3388-8B0E-6C35-6F70-50609FFA7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37" y="5258915"/>
            <a:ext cx="2095792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C master colour pallet">
      <a:dk1>
        <a:srgbClr val="479042"/>
      </a:dk1>
      <a:lt1>
        <a:srgbClr val="FFFFFF"/>
      </a:lt1>
      <a:dk2>
        <a:srgbClr val="715341"/>
      </a:dk2>
      <a:lt2>
        <a:srgbClr val="EBF0C3"/>
      </a:lt2>
      <a:accent1>
        <a:srgbClr val="8BC65F"/>
      </a:accent1>
      <a:accent2>
        <a:srgbClr val="CC6E3E"/>
      </a:accent2>
      <a:accent3>
        <a:srgbClr val="21A43E"/>
      </a:accent3>
      <a:accent4>
        <a:srgbClr val="FFC000"/>
      </a:accent4>
      <a:accent5>
        <a:srgbClr val="E96521"/>
      </a:accent5>
      <a:accent6>
        <a:srgbClr val="B04590"/>
      </a:accent6>
      <a:hlink>
        <a:srgbClr val="9BD8FF"/>
      </a:hlink>
      <a:folHlink>
        <a:srgbClr val="1CC4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RC master colour pallet Inverted">
      <a:dk1>
        <a:srgbClr val="479042"/>
      </a:dk1>
      <a:lt1>
        <a:srgbClr val="FFFFFF"/>
      </a:lt1>
      <a:dk2>
        <a:srgbClr val="715341"/>
      </a:dk2>
      <a:lt2>
        <a:srgbClr val="EBF0C3"/>
      </a:lt2>
      <a:accent1>
        <a:srgbClr val="8BC65F"/>
      </a:accent1>
      <a:accent2>
        <a:srgbClr val="CC6E3E"/>
      </a:accent2>
      <a:accent3>
        <a:srgbClr val="21A43E"/>
      </a:accent3>
      <a:accent4>
        <a:srgbClr val="FFC000"/>
      </a:accent4>
      <a:accent5>
        <a:srgbClr val="E96521"/>
      </a:accent5>
      <a:accent6>
        <a:srgbClr val="B04590"/>
      </a:accent6>
      <a:hlink>
        <a:srgbClr val="9BD8FF"/>
      </a:hlink>
      <a:folHlink>
        <a:srgbClr val="1CC4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9BF20388C0A546AA45613020C03F8D" ma:contentTypeVersion="4" ma:contentTypeDescription="Create a new document." ma:contentTypeScope="" ma:versionID="ed993ecf4ad29d053426db94770a67cf">
  <xsd:schema xmlns:xsd="http://www.w3.org/2001/XMLSchema" xmlns:xs="http://www.w3.org/2001/XMLSchema" xmlns:p="http://schemas.microsoft.com/office/2006/metadata/properties" xmlns:ns2="a636cc88-9a4c-4f46-b9f4-38012d375925" xmlns:ns3="21e140e1-d4a6-4962-9b71-0ae7275b8536" xmlns:ns4="8853bfa7-d43c-455f-8fcc-5d0ff0b09ca8" xmlns:ns5="bb98aee9-a6f3-4f68-8f87-dcb4372c41bb" targetNamespace="http://schemas.microsoft.com/office/2006/metadata/properties" ma:root="true" ma:fieldsID="27cbf0576a9888e10a9ac79b714c63dc" ns2:_="" ns3:_="" ns4:_="" ns5:_="">
    <xsd:import namespace="a636cc88-9a4c-4f46-b9f4-38012d375925"/>
    <xsd:import namespace="21e140e1-d4a6-4962-9b71-0ae7275b8536"/>
    <xsd:import namespace="8853bfa7-d43c-455f-8fcc-5d0ff0b09ca8"/>
    <xsd:import namespace="bb98aee9-a6f3-4f68-8f87-dcb4372c4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6cc88-9a4c-4f46-b9f4-38012d375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140e1-d4a6-4962-9b71-0ae7275b8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3bfa7-d43c-455f-8fcc-5d0ff0b09ca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2dd975-943e-4a2b-bd50-ee43505297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8aee9-a6f3-4f68-8f87-dcb4372c41bb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ed60883-8f85-4f3e-b44d-f76e52752efe}" ma:internalName="TaxCatchAll" ma:showField="CatchAllData" ma:web="bb98aee9-a6f3-4f68-8f87-dcb4372c41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e140e1-d4a6-4962-9b71-0ae7275b8536">
      <UserInfo>
        <DisplayName>Will Simonson</DisplayName>
        <AccountId>24</AccountId>
        <AccountType/>
      </UserInfo>
      <UserInfo>
        <DisplayName>Julia Cooper</DisplayName>
        <AccountId>23</AccountId>
        <AccountType/>
      </UserInfo>
      <UserInfo>
        <DisplayName>Christian Gossel</DisplayName>
        <AccountId>22</AccountId>
        <AccountType/>
      </UserInfo>
      <UserInfo>
        <DisplayName>Isabel Mackintosh</DisplayName>
        <AccountId>25</AccountId>
        <AccountType/>
      </UserInfo>
      <UserInfo>
        <DisplayName>Lindsay Whistance</DisplayName>
        <AccountId>34</AccountId>
        <AccountType/>
      </UserInfo>
    </SharedWithUsers>
    <TaxCatchAll xmlns="bb98aee9-a6f3-4f68-8f87-dcb4372c41bb" xsi:nil="true"/>
    <lcf76f155ced4ddcb4097134ff3c332f xmlns="8853bfa7-d43c-455f-8fcc-5d0ff0b09c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185096-E397-48C2-B0B8-2A6B9D4BF7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6cc88-9a4c-4f46-b9f4-38012d375925"/>
    <ds:schemaRef ds:uri="21e140e1-d4a6-4962-9b71-0ae7275b8536"/>
    <ds:schemaRef ds:uri="8853bfa7-d43c-455f-8fcc-5d0ff0b09ca8"/>
    <ds:schemaRef ds:uri="bb98aee9-a6f3-4f68-8f87-dcb4372c4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FF9864-7C27-4B3E-9B08-280D51732F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F04FE9-E428-46EC-830B-8C3A0A425CB4}">
  <ds:schemaRefs>
    <ds:schemaRef ds:uri="21e140e1-d4a6-4962-9b71-0ae7275b8536"/>
    <ds:schemaRef ds:uri="397d87b7-9b45-40e1-a284-0434ccea53d2"/>
    <ds:schemaRef ds:uri="a636cc88-9a4c-4f46-b9f4-38012d375925"/>
    <ds:schemaRef ds:uri="b8cd94c8-e111-46f1-9030-a8918c578e29"/>
    <ds:schemaRef ds:uri="http://schemas.microsoft.com/office/2006/metadata/properties"/>
    <ds:schemaRef ds:uri="http://schemas.microsoft.com/office/infopath/2007/PartnerControls"/>
    <ds:schemaRef ds:uri="bb98aee9-a6f3-4f68-8f87-dcb4372c41bb"/>
    <ds:schemaRef ds:uri="8853bfa7-d43c-455f-8fcc-5d0ff0b09c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Gill Sans MT</vt:lpstr>
      <vt:lpstr>Manrope</vt:lpstr>
      <vt:lpstr>Manrope Medium</vt:lpstr>
      <vt:lpstr>Manrope SemiBold</vt:lpstr>
      <vt:lpstr>Office Theme</vt:lpstr>
      <vt:lpstr>1_Office Theme</vt:lpstr>
      <vt:lpstr>Public Goods Tool</vt:lpstr>
      <vt:lpstr>History</vt:lpstr>
      <vt:lpstr>Further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Organic Research Centre</dc:title>
  <dc:creator>Maurice Fullarton</dc:creator>
  <cp:lastModifiedBy>Galina Ivanova</cp:lastModifiedBy>
  <cp:revision>2</cp:revision>
  <dcterms:created xsi:type="dcterms:W3CDTF">2023-06-26T13:42:31Z</dcterms:created>
  <dcterms:modified xsi:type="dcterms:W3CDTF">2026-03-19T10:27:58Z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0x010100C69BF20388C0A546AA45613020C03F8D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Order">
    <vt:lpwstr>169600.000000000</vt:lpwstr>
  </property>
</Properties>
</file>