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50" r:id="rId6"/>
  </p:sldMasterIdLst>
  <p:notesMasterIdLst>
    <p:notesMasterId r:id="rId21"/>
  </p:notesMasterIdLst>
  <p:sldIdLst>
    <p:sldId id="256" r:id="rId7"/>
    <p:sldId id="261" r:id="rId8"/>
    <p:sldId id="326" r:id="rId9"/>
    <p:sldId id="354" r:id="rId10"/>
    <p:sldId id="355" r:id="rId11"/>
    <p:sldId id="356" r:id="rId12"/>
    <p:sldId id="350" r:id="rId13"/>
    <p:sldId id="357" r:id="rId14"/>
    <p:sldId id="358" r:id="rId15"/>
    <p:sldId id="353" r:id="rId16"/>
    <p:sldId id="348" r:id="rId17"/>
    <p:sldId id="359" r:id="rId18"/>
    <p:sldId id="351" r:id="rId19"/>
    <p:sldId id="257"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752"/>
    <a:srgbClr val="C1865B"/>
    <a:srgbClr val="FFFFFF"/>
    <a:srgbClr val="9400D4"/>
    <a:srgbClr val="F8991C"/>
    <a:srgbClr val="FAB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C75D05-1619-FA8D-2F8D-1A2765434EC5}" v="8" dt="2024-05-21T06:42:36.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1"/>
    <p:restoredTop sz="94617"/>
  </p:normalViewPr>
  <p:slideViewPr>
    <p:cSldViewPr snapToGrid="0" snapToObjects="1">
      <p:cViewPr varScale="1">
        <p:scale>
          <a:sx n="78" d="100"/>
          <a:sy n="78" d="100"/>
        </p:scale>
        <p:origin x="102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EB219-1562-434A-9559-93BC8826651D}" type="datetimeFigureOut">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1CD20-43B1-4B8E-964D-52FF70167EA5}" type="slidenum">
              <a:t>‹#›</a:t>
            </a:fld>
            <a:endParaRPr lang="en-US"/>
          </a:p>
        </p:txBody>
      </p:sp>
    </p:spTree>
    <p:extLst>
      <p:ext uri="{BB962C8B-B14F-4D97-AF65-F5344CB8AC3E}">
        <p14:creationId xmlns:p14="http://schemas.microsoft.com/office/powerpoint/2010/main" val="316349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3</a:t>
            </a:fld>
            <a:endParaRPr lang="en-US" dirty="0"/>
          </a:p>
        </p:txBody>
      </p:sp>
    </p:spTree>
    <p:extLst>
      <p:ext uri="{BB962C8B-B14F-4D97-AF65-F5344CB8AC3E}">
        <p14:creationId xmlns:p14="http://schemas.microsoft.com/office/powerpoint/2010/main" val="34470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094EA-03DC-45EE-52B0-22E9B5EAA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C9D30-0368-81AD-5791-369F252A7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26147-7CF3-CC01-1758-C02E8EFD00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396407-E53E-D84A-8EDF-1DD9EC366EA4}"/>
              </a:ext>
            </a:extLst>
          </p:cNvPr>
          <p:cNvSpPr>
            <a:spLocks noGrp="1"/>
          </p:cNvSpPr>
          <p:nvPr>
            <p:ph type="sldNum" sz="quarter" idx="5"/>
          </p:nvPr>
        </p:nvSpPr>
        <p:spPr/>
        <p:txBody>
          <a:bodyPr/>
          <a:lstStyle/>
          <a:p>
            <a:fld id="{6524D99E-06C2-4ACA-84FC-8F6740F111CE}" type="slidenum">
              <a:rPr lang="en-US" smtClean="0"/>
              <a:t>4</a:t>
            </a:fld>
            <a:endParaRPr lang="en-US" dirty="0"/>
          </a:p>
        </p:txBody>
      </p:sp>
    </p:spTree>
    <p:extLst>
      <p:ext uri="{BB962C8B-B14F-4D97-AF65-F5344CB8AC3E}">
        <p14:creationId xmlns:p14="http://schemas.microsoft.com/office/powerpoint/2010/main" val="1560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FC05-DF1F-84EB-9F17-AC07D0D5E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E465C-DCA2-47F2-68A4-3164ED581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1A26C-4307-4B11-9670-8FD7A17FB3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0A2B79-44BE-12D7-C3BA-4999AF7AB8AA}"/>
              </a:ext>
            </a:extLst>
          </p:cNvPr>
          <p:cNvSpPr>
            <a:spLocks noGrp="1"/>
          </p:cNvSpPr>
          <p:nvPr>
            <p:ph type="sldNum" sz="quarter" idx="5"/>
          </p:nvPr>
        </p:nvSpPr>
        <p:spPr/>
        <p:txBody>
          <a:bodyPr/>
          <a:lstStyle/>
          <a:p>
            <a:fld id="{6524D99E-06C2-4ACA-84FC-8F6740F111CE}" type="slidenum">
              <a:rPr lang="en-US" smtClean="0"/>
              <a:t>5</a:t>
            </a:fld>
            <a:endParaRPr lang="en-US" dirty="0"/>
          </a:p>
        </p:txBody>
      </p:sp>
    </p:spTree>
    <p:extLst>
      <p:ext uri="{BB962C8B-B14F-4D97-AF65-F5344CB8AC3E}">
        <p14:creationId xmlns:p14="http://schemas.microsoft.com/office/powerpoint/2010/main" val="160495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6CEB-4EEC-AB80-DBB6-AAB9622AE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50563-8E86-2AB9-75BC-B3671CBE42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FFFE1-9499-C972-55E0-224013DE15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B34922-1272-1557-7ECB-03008D3BDD9D}"/>
              </a:ext>
            </a:extLst>
          </p:cNvPr>
          <p:cNvSpPr>
            <a:spLocks noGrp="1"/>
          </p:cNvSpPr>
          <p:nvPr>
            <p:ph type="sldNum" sz="quarter" idx="5"/>
          </p:nvPr>
        </p:nvSpPr>
        <p:spPr/>
        <p:txBody>
          <a:bodyPr/>
          <a:lstStyle/>
          <a:p>
            <a:fld id="{6524D99E-06C2-4ACA-84FC-8F6740F111CE}" type="slidenum">
              <a:rPr lang="en-US" smtClean="0"/>
              <a:t>6</a:t>
            </a:fld>
            <a:endParaRPr lang="en-US" dirty="0"/>
          </a:p>
        </p:txBody>
      </p:sp>
    </p:spTree>
    <p:extLst>
      <p:ext uri="{BB962C8B-B14F-4D97-AF65-F5344CB8AC3E}">
        <p14:creationId xmlns:p14="http://schemas.microsoft.com/office/powerpoint/2010/main" val="1189305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7A49080-0E1D-641C-DC21-E288493A5B2F}"/>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4736AC13-4314-B248-9040-10C400C5E153}"/>
              </a:ext>
            </a:extLst>
          </p:cNvPr>
          <p:cNvSpPr>
            <a:spLocks noGrp="1"/>
          </p:cNvSpPr>
          <p:nvPr>
            <p:ph type="ctrTitle"/>
          </p:nvPr>
        </p:nvSpPr>
        <p:spPr>
          <a:xfrm>
            <a:off x="472815" y="2692908"/>
            <a:ext cx="9509385" cy="923544"/>
          </a:xfrm>
        </p:spPr>
        <p:txBody>
          <a:bodyPr anchor="b"/>
          <a:lstStyle>
            <a:lvl1pPr algn="l">
              <a:defRPr sz="4800">
                <a:solidFill>
                  <a:srgbClr val="8DC752"/>
                </a:solidFill>
                <a:latin typeface="+mn-lt"/>
              </a:defRPr>
            </a:lvl1pPr>
          </a:lstStyle>
          <a:p>
            <a:r>
              <a:rPr lang="en-GB" dirty="0"/>
              <a:t>Click to edit Master title style</a:t>
            </a:r>
            <a:endParaRPr lang="fr-FR" dirty="0"/>
          </a:p>
        </p:txBody>
      </p:sp>
      <p:sp>
        <p:nvSpPr>
          <p:cNvPr id="3" name="Subtitle 2">
            <a:extLst>
              <a:ext uri="{FF2B5EF4-FFF2-40B4-BE49-F238E27FC236}">
                <a16:creationId xmlns:a16="http://schemas.microsoft.com/office/drawing/2014/main" id="{59559C97-2E4A-3E4B-A0D4-99C02E05D8B9}"/>
              </a:ext>
            </a:extLst>
          </p:cNvPr>
          <p:cNvSpPr>
            <a:spLocks noGrp="1"/>
          </p:cNvSpPr>
          <p:nvPr>
            <p:ph type="subTitle" idx="1"/>
          </p:nvPr>
        </p:nvSpPr>
        <p:spPr>
          <a:xfrm>
            <a:off x="472815" y="3809450"/>
            <a:ext cx="9144000" cy="1046014"/>
          </a:xfrm>
        </p:spPr>
        <p:txBody>
          <a:bodyPr/>
          <a:lstStyle>
            <a:lvl1pPr marL="0" indent="0" algn="l">
              <a:buNone/>
              <a:defRPr sz="2400">
                <a:solidFill>
                  <a:srgbClr val="C186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r-FR" dirty="0"/>
          </a:p>
        </p:txBody>
      </p:sp>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bg1"/>
                </a:solidFill>
              </a:rPr>
              <a:pPr/>
              <a:t>22/01/2026</a:t>
            </a:fld>
            <a:endParaRPr lang="fr-FR" b="1" dirty="0">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dirty="0">
              <a:solidFill>
                <a:schemeClr val="bg1"/>
              </a:solidFill>
            </a:endParaRPr>
          </a:p>
        </p:txBody>
      </p:sp>
      <p:pic>
        <p:nvPicPr>
          <p:cNvPr id="19" name="Graphic 18">
            <a:extLst>
              <a:ext uri="{FF2B5EF4-FFF2-40B4-BE49-F238E27FC236}">
                <a16:creationId xmlns:a16="http://schemas.microsoft.com/office/drawing/2014/main" id="{53165E30-DF7F-4B9E-8132-8B622E142206}"/>
              </a:ext>
            </a:extLst>
          </p:cNvPr>
          <p:cNvPicPr>
            <a:picLocks noChangeAspect="1"/>
          </p:cNvPicPr>
          <p:nvPr userDrawn="1"/>
        </p:nvPicPr>
        <p:blipFill>
          <a:blip r:embed="rId3"/>
          <a:srcRect/>
          <a:stretch/>
        </p:blipFill>
        <p:spPr>
          <a:xfrm>
            <a:off x="472815" y="5505857"/>
            <a:ext cx="948792" cy="961304"/>
          </a:xfrm>
          <a:prstGeom prst="rect">
            <a:avLst/>
          </a:prstGeom>
        </p:spPr>
      </p:pic>
      <p:sp>
        <p:nvSpPr>
          <p:cNvPr id="20" name="TextBox 19">
            <a:extLst>
              <a:ext uri="{FF2B5EF4-FFF2-40B4-BE49-F238E27FC236}">
                <a16:creationId xmlns:a16="http://schemas.microsoft.com/office/drawing/2014/main" id="{F6E28E0C-7382-4ECC-9576-438CE3301FD9}"/>
              </a:ext>
            </a:extLst>
          </p:cNvPr>
          <p:cNvSpPr txBox="1"/>
          <p:nvPr userDrawn="1"/>
        </p:nvSpPr>
        <p:spPr>
          <a:xfrm>
            <a:off x="1438101" y="5542829"/>
            <a:ext cx="5772515" cy="646331"/>
          </a:xfrm>
          <a:prstGeom prst="rect">
            <a:avLst/>
          </a:prstGeom>
          <a:noFill/>
        </p:spPr>
        <p:txBody>
          <a:bodyPr wrap="square" rtlCol="0">
            <a:spAutoFit/>
          </a:bodyPr>
          <a:lstStyle/>
          <a:p>
            <a:pPr algn="just"/>
            <a:r>
              <a:rPr lang="en-US" sz="900" b="0" i="0" dirty="0">
                <a:solidFill>
                  <a:srgbClr val="1D1C1D"/>
                </a:solidFill>
                <a:effectLst/>
                <a:latin typeface="+mn-lt"/>
              </a:rPr>
              <a:t>This project has received funding from the European Union’s Horizon Europe research and innovation </a:t>
            </a:r>
            <a:r>
              <a:rPr lang="en-US" sz="900" b="0" i="0" dirty="0" err="1">
                <a:solidFill>
                  <a:srgbClr val="1D1C1D"/>
                </a:solidFill>
                <a:effectLst/>
                <a:latin typeface="+mn-lt"/>
              </a:rPr>
              <a:t>programme</a:t>
            </a:r>
            <a:r>
              <a:rPr lang="en-US" sz="900" b="0" i="0" dirty="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dirty="0">
              <a:latin typeface="+mn-lt"/>
            </a:endParaRPr>
          </a:p>
        </p:txBody>
      </p:sp>
      <p:pic>
        <p:nvPicPr>
          <p:cNvPr id="6" name="Picture 5">
            <a:extLst>
              <a:ext uri="{FF2B5EF4-FFF2-40B4-BE49-F238E27FC236}">
                <a16:creationId xmlns:a16="http://schemas.microsoft.com/office/drawing/2014/main" id="{109E671B-C440-75CC-2A22-F2072DAECBD1}"/>
              </a:ext>
            </a:extLst>
          </p:cNvPr>
          <p:cNvPicPr>
            <a:picLocks noChangeAspect="1"/>
          </p:cNvPicPr>
          <p:nvPr userDrawn="1"/>
        </p:nvPicPr>
        <p:blipFill>
          <a:blip r:embed="rId4"/>
          <a:stretch>
            <a:fillRect/>
          </a:stretch>
        </p:blipFill>
        <p:spPr>
          <a:xfrm>
            <a:off x="537534" y="776066"/>
            <a:ext cx="5654314" cy="1149449"/>
          </a:xfrm>
          <a:prstGeom prst="rect">
            <a:avLst/>
          </a:prstGeom>
        </p:spPr>
      </p:pic>
    </p:spTree>
    <p:extLst>
      <p:ext uri="{BB962C8B-B14F-4D97-AF65-F5344CB8AC3E}">
        <p14:creationId xmlns:p14="http://schemas.microsoft.com/office/powerpoint/2010/main" val="180653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F1D7E-CD97-19EC-B8F6-4377CFDEA8A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bg1"/>
                </a:solidFill>
              </a:rPr>
              <a:pPr/>
              <a:t>22/01/2026</a:t>
            </a:fld>
            <a:endParaRPr lang="fr-FR" b="1" dirty="0">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dirty="0">
              <a:solidFill>
                <a:schemeClr val="bg1"/>
              </a:solidFill>
            </a:endParaRPr>
          </a:p>
        </p:txBody>
      </p:sp>
      <p:sp>
        <p:nvSpPr>
          <p:cNvPr id="14" name="Title 1">
            <a:extLst>
              <a:ext uri="{FF2B5EF4-FFF2-40B4-BE49-F238E27FC236}">
                <a16:creationId xmlns:a16="http://schemas.microsoft.com/office/drawing/2014/main" id="{DA5A476F-2F2D-4973-A600-896672284CBF}"/>
              </a:ext>
            </a:extLst>
          </p:cNvPr>
          <p:cNvSpPr>
            <a:spLocks noGrp="1"/>
          </p:cNvSpPr>
          <p:nvPr>
            <p:ph type="ctrTitle" hasCustomPrompt="1"/>
          </p:nvPr>
        </p:nvSpPr>
        <p:spPr>
          <a:xfrm>
            <a:off x="4229493" y="2590014"/>
            <a:ext cx="3733013" cy="838986"/>
          </a:xfrm>
        </p:spPr>
        <p:txBody>
          <a:bodyPr anchor="b"/>
          <a:lstStyle>
            <a:lvl1pPr algn="l">
              <a:defRPr sz="6000" b="1">
                <a:solidFill>
                  <a:srgbClr val="8DC752"/>
                </a:solidFill>
                <a:latin typeface="+mn-lt"/>
              </a:defRPr>
            </a:lvl1pPr>
          </a:lstStyle>
          <a:p>
            <a:r>
              <a:rPr lang="en-GB" dirty="0"/>
              <a:t>Thank you!</a:t>
            </a:r>
            <a:endParaRPr lang="fr-FR" dirty="0"/>
          </a:p>
        </p:txBody>
      </p:sp>
      <p:pic>
        <p:nvPicPr>
          <p:cNvPr id="2" name="Graphic 18">
            <a:extLst>
              <a:ext uri="{FF2B5EF4-FFF2-40B4-BE49-F238E27FC236}">
                <a16:creationId xmlns:a16="http://schemas.microsoft.com/office/drawing/2014/main" id="{BBDCBF94-13DC-9C49-EFFE-9809DEC1D60A}"/>
              </a:ext>
            </a:extLst>
          </p:cNvPr>
          <p:cNvPicPr>
            <a:picLocks noChangeAspect="1"/>
          </p:cNvPicPr>
          <p:nvPr userDrawn="1"/>
        </p:nvPicPr>
        <p:blipFill>
          <a:blip r:embed="rId3"/>
          <a:srcRect/>
          <a:stretch/>
        </p:blipFill>
        <p:spPr>
          <a:xfrm>
            <a:off x="472815" y="5505857"/>
            <a:ext cx="948792" cy="961304"/>
          </a:xfrm>
          <a:prstGeom prst="rect">
            <a:avLst/>
          </a:prstGeom>
        </p:spPr>
      </p:pic>
      <p:sp>
        <p:nvSpPr>
          <p:cNvPr id="4" name="TextBox 3">
            <a:extLst>
              <a:ext uri="{FF2B5EF4-FFF2-40B4-BE49-F238E27FC236}">
                <a16:creationId xmlns:a16="http://schemas.microsoft.com/office/drawing/2014/main" id="{8ABF308E-43F2-F419-58A2-4497E040FC55}"/>
              </a:ext>
            </a:extLst>
          </p:cNvPr>
          <p:cNvSpPr txBox="1"/>
          <p:nvPr userDrawn="1"/>
        </p:nvSpPr>
        <p:spPr>
          <a:xfrm>
            <a:off x="1438101" y="5542829"/>
            <a:ext cx="5772515" cy="646331"/>
          </a:xfrm>
          <a:prstGeom prst="rect">
            <a:avLst/>
          </a:prstGeom>
          <a:noFill/>
        </p:spPr>
        <p:txBody>
          <a:bodyPr wrap="square" rtlCol="0">
            <a:spAutoFit/>
          </a:bodyPr>
          <a:lstStyle/>
          <a:p>
            <a:pPr algn="just"/>
            <a:r>
              <a:rPr lang="en-US" sz="900" b="0" i="0" dirty="0">
                <a:solidFill>
                  <a:srgbClr val="1D1C1D"/>
                </a:solidFill>
                <a:effectLst/>
                <a:latin typeface="+mn-lt"/>
              </a:rPr>
              <a:t>This project has received funding from the European Union’s Horizon Europe research and innovation </a:t>
            </a:r>
            <a:r>
              <a:rPr lang="en-US" sz="900" b="0" i="0" dirty="0" err="1">
                <a:solidFill>
                  <a:srgbClr val="1D1C1D"/>
                </a:solidFill>
                <a:effectLst/>
                <a:latin typeface="+mn-lt"/>
              </a:rPr>
              <a:t>programme</a:t>
            </a:r>
            <a:r>
              <a:rPr lang="en-US" sz="900" b="0" i="0" dirty="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dirty="0">
              <a:latin typeface="+mn-lt"/>
            </a:endParaRPr>
          </a:p>
        </p:txBody>
      </p:sp>
    </p:spTree>
    <p:extLst>
      <p:ext uri="{BB962C8B-B14F-4D97-AF65-F5344CB8AC3E}">
        <p14:creationId xmlns:p14="http://schemas.microsoft.com/office/powerpoint/2010/main" val="368110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FCE3-C318-0244-B23D-F710192BBD1F}"/>
              </a:ext>
            </a:extLst>
          </p:cNvPr>
          <p:cNvSpPr>
            <a:spLocks noGrp="1"/>
          </p:cNvSpPr>
          <p:nvPr>
            <p:ph type="ctrTitle"/>
          </p:nvPr>
        </p:nvSpPr>
        <p:spPr>
          <a:xfrm>
            <a:off x="765048" y="1481327"/>
            <a:ext cx="9144000" cy="903923"/>
          </a:xfrm>
        </p:spPr>
        <p:txBody>
          <a:bodyPr anchor="b"/>
          <a:lstStyle>
            <a:lvl1pPr algn="ctr">
              <a:defRPr sz="6000"/>
            </a:lvl1pPr>
          </a:lstStyle>
          <a:p>
            <a:r>
              <a:rPr lang="en-GB" dirty="0"/>
              <a:t>Click to edit Master title style</a:t>
            </a:r>
            <a:endParaRPr lang="fr-FR" dirty="0"/>
          </a:p>
        </p:txBody>
      </p:sp>
      <p:sp>
        <p:nvSpPr>
          <p:cNvPr id="3" name="Subtitle 2">
            <a:extLst>
              <a:ext uri="{FF2B5EF4-FFF2-40B4-BE49-F238E27FC236}">
                <a16:creationId xmlns:a16="http://schemas.microsoft.com/office/drawing/2014/main" id="{F28E24A9-99CA-D945-8621-2A24AC258427}"/>
              </a:ext>
            </a:extLst>
          </p:cNvPr>
          <p:cNvSpPr>
            <a:spLocks noGrp="1"/>
          </p:cNvSpPr>
          <p:nvPr>
            <p:ph type="subTitle" idx="1"/>
          </p:nvPr>
        </p:nvSpPr>
        <p:spPr>
          <a:xfrm>
            <a:off x="765048" y="277415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r-FR" dirty="0"/>
          </a:p>
        </p:txBody>
      </p:sp>
    </p:spTree>
    <p:extLst>
      <p:ext uri="{BB962C8B-B14F-4D97-AF65-F5344CB8AC3E}">
        <p14:creationId xmlns:p14="http://schemas.microsoft.com/office/powerpoint/2010/main" val="17713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591035"/>
            <a:ext cx="10515600" cy="831723"/>
          </a:xfrm>
        </p:spPr>
        <p:txBody>
          <a:bodyPr anchor="b"/>
          <a:lstStyle>
            <a:lvl1pPr>
              <a:defRPr sz="6000">
                <a:solidFill>
                  <a:srgbClr val="8DC752"/>
                </a:solidFill>
              </a:defRPr>
            </a:lvl1pPr>
          </a:lstStyle>
          <a:p>
            <a:r>
              <a:rPr lang="en-GB" dirty="0"/>
              <a:t>Click to edit Master title style</a:t>
            </a:r>
            <a:endParaRPr lang="fr-FR" dirty="0"/>
          </a:p>
        </p:txBody>
      </p:sp>
    </p:spTree>
    <p:extLst>
      <p:ext uri="{BB962C8B-B14F-4D97-AF65-F5344CB8AC3E}">
        <p14:creationId xmlns:p14="http://schemas.microsoft.com/office/powerpoint/2010/main" val="97220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400871"/>
            <a:ext cx="10515600" cy="831723"/>
          </a:xfrm>
        </p:spPr>
        <p:txBody>
          <a:bodyPr anchor="b"/>
          <a:lstStyle>
            <a:lvl1pPr>
              <a:defRPr sz="6000">
                <a:solidFill>
                  <a:srgbClr val="8DC752"/>
                </a:solidFill>
              </a:defRPr>
            </a:lvl1pPr>
          </a:lstStyle>
          <a:p>
            <a:r>
              <a:rPr lang="en-GB" dirty="0"/>
              <a:t>Click to edit Master title style</a:t>
            </a:r>
            <a:endParaRPr lang="fr-FR" dirty="0"/>
          </a:p>
        </p:txBody>
      </p:sp>
    </p:spTree>
    <p:extLst>
      <p:ext uri="{BB962C8B-B14F-4D97-AF65-F5344CB8AC3E}">
        <p14:creationId xmlns:p14="http://schemas.microsoft.com/office/powerpoint/2010/main" val="289759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562D-33E4-3A4D-B769-E1C639A395C0}"/>
              </a:ext>
            </a:extLst>
          </p:cNvPr>
          <p:cNvSpPr>
            <a:spLocks noGrp="1"/>
          </p:cNvSpPr>
          <p:nvPr>
            <p:ph type="title"/>
          </p:nvPr>
        </p:nvSpPr>
        <p:spPr/>
        <p:txBody>
          <a:bodyPr/>
          <a:lstStyle/>
          <a:p>
            <a:r>
              <a:rPr lang="en-GB"/>
              <a:t>Click to edit Master title style</a:t>
            </a:r>
            <a:endParaRPr lang="fr-FR"/>
          </a:p>
        </p:txBody>
      </p:sp>
      <p:sp>
        <p:nvSpPr>
          <p:cNvPr id="3" name="Content Placeholder 2">
            <a:extLst>
              <a:ext uri="{FF2B5EF4-FFF2-40B4-BE49-F238E27FC236}">
                <a16:creationId xmlns:a16="http://schemas.microsoft.com/office/drawing/2014/main" id="{140E10CF-117E-3042-8E58-CC8B89747C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Content Placeholder 3">
            <a:extLst>
              <a:ext uri="{FF2B5EF4-FFF2-40B4-BE49-F238E27FC236}">
                <a16:creationId xmlns:a16="http://schemas.microsoft.com/office/drawing/2014/main" id="{B41624DD-0693-124C-9F82-7886144DFE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373532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F21E-39F5-7B4D-BD75-F62B8663A22B}"/>
              </a:ext>
            </a:extLst>
          </p:cNvPr>
          <p:cNvSpPr>
            <a:spLocks noGrp="1"/>
          </p:cNvSpPr>
          <p:nvPr>
            <p:ph type="title"/>
          </p:nvPr>
        </p:nvSpPr>
        <p:spPr>
          <a:xfrm>
            <a:off x="839788" y="862134"/>
            <a:ext cx="10515600" cy="698745"/>
          </a:xfrm>
        </p:spPr>
        <p:txBody>
          <a:bodyPr/>
          <a:lstStyle/>
          <a:p>
            <a:r>
              <a:rPr lang="en-GB"/>
              <a:t>Click to edit Master title style</a:t>
            </a:r>
            <a:endParaRPr lang="fr-FR"/>
          </a:p>
        </p:txBody>
      </p:sp>
      <p:sp>
        <p:nvSpPr>
          <p:cNvPr id="3" name="Text Placeholder 2">
            <a:extLst>
              <a:ext uri="{FF2B5EF4-FFF2-40B4-BE49-F238E27FC236}">
                <a16:creationId xmlns:a16="http://schemas.microsoft.com/office/drawing/2014/main" id="{26E3FE05-6A2E-7D4F-B3F7-4E337B689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7096EC-28B5-5149-A27B-1BB8648D4B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Text Placeholder 4">
            <a:extLst>
              <a:ext uri="{FF2B5EF4-FFF2-40B4-BE49-F238E27FC236}">
                <a16:creationId xmlns:a16="http://schemas.microsoft.com/office/drawing/2014/main" id="{EFCED7CB-BEFD-4146-8628-0FE14508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4BF61-7EFF-D14D-9926-2B461B504D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3424357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E599-674C-B54A-A5A4-510D254EF3CE}"/>
              </a:ext>
            </a:extLst>
          </p:cNvPr>
          <p:cNvSpPr>
            <a:spLocks noGrp="1"/>
          </p:cNvSpPr>
          <p:nvPr>
            <p:ph type="title"/>
          </p:nvPr>
        </p:nvSpPr>
        <p:spPr>
          <a:xfrm>
            <a:off x="838200" y="915105"/>
            <a:ext cx="10515600" cy="1012610"/>
          </a:xfrm>
        </p:spPr>
        <p:txBody>
          <a:bodyPr/>
          <a:lstStyle/>
          <a:p>
            <a:r>
              <a:rPr lang="en-GB"/>
              <a:t>Click to edit Master title style</a:t>
            </a:r>
            <a:endParaRPr lang="fr-FR"/>
          </a:p>
        </p:txBody>
      </p:sp>
    </p:spTree>
    <p:extLst>
      <p:ext uri="{BB962C8B-B14F-4D97-AF65-F5344CB8AC3E}">
        <p14:creationId xmlns:p14="http://schemas.microsoft.com/office/powerpoint/2010/main" val="263707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0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34-4C81-D041-8A1C-DFDD870893A9}"/>
              </a:ext>
            </a:extLst>
          </p:cNvPr>
          <p:cNvSpPr>
            <a:spLocks noGrp="1"/>
          </p:cNvSpPr>
          <p:nvPr>
            <p:ph type="title"/>
          </p:nvPr>
        </p:nvSpPr>
        <p:spPr>
          <a:xfrm>
            <a:off x="839788" y="923192"/>
            <a:ext cx="3932237" cy="1134208"/>
          </a:xfrm>
        </p:spPr>
        <p:txBody>
          <a:bodyPr anchor="b"/>
          <a:lstStyle>
            <a:lvl1pPr>
              <a:defRPr sz="3200"/>
            </a:lvl1pPr>
          </a:lstStyle>
          <a:p>
            <a:r>
              <a:rPr lang="en-GB"/>
              <a:t>Click to edit Master title style</a:t>
            </a:r>
            <a:endParaRPr lang="fr-FR"/>
          </a:p>
        </p:txBody>
      </p:sp>
      <p:sp>
        <p:nvSpPr>
          <p:cNvPr id="3" name="Content Placeholder 2">
            <a:extLst>
              <a:ext uri="{FF2B5EF4-FFF2-40B4-BE49-F238E27FC236}">
                <a16:creationId xmlns:a16="http://schemas.microsoft.com/office/drawing/2014/main" id="{91A894AA-E439-854F-853F-132931109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Text Placeholder 3">
            <a:extLst>
              <a:ext uri="{FF2B5EF4-FFF2-40B4-BE49-F238E27FC236}">
                <a16:creationId xmlns:a16="http://schemas.microsoft.com/office/drawing/2014/main" id="{01A26220-E8D4-FE4E-A93C-BABC99B9C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4568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04A7-F70C-2645-9108-F12BE8E0B8C7}"/>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fr-FR"/>
          </a:p>
        </p:txBody>
      </p:sp>
      <p:sp>
        <p:nvSpPr>
          <p:cNvPr id="3" name="Picture Placeholder 2">
            <a:extLst>
              <a:ext uri="{FF2B5EF4-FFF2-40B4-BE49-F238E27FC236}">
                <a16:creationId xmlns:a16="http://schemas.microsoft.com/office/drawing/2014/main" id="{AE9467E3-AB92-8541-8DC5-0A45166AF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928DE832-057F-C04C-A3F8-2E5AC766D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8345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r>
              <a:rPr lang="en-US"/>
              <a:t>Click icon to add picture</a:t>
            </a:r>
            <a:endParaRPr lang="en-US"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r>
              <a:rPr lang="en-US" sz="6000"/>
              <a:t>Click to edit Master title style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r>
              <a:rPr lang="en-US" b="0"/>
              <a:t>Click to edit Master subtitle style</a:t>
            </a:r>
            <a:endParaRPr lang="en-US"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309605494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r>
              <a:rPr lang="en-US"/>
              <a:t>Click to edit Master title style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r>
              <a:rPr lang="en-US"/>
              <a:t>Click icon to add picture</a:t>
            </a:r>
            <a:endParaRPr lang="en-US"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r>
              <a:rPr lang="en-US"/>
              <a:t>Click icon to add picture</a:t>
            </a:r>
            <a:endParaRPr lang="en-US"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r>
              <a:rPr lang="en-US" dirty="0"/>
              <a:t>Click icon to add picture</a:t>
            </a:r>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pPr lvl="0"/>
            <a:r>
              <a:rPr lang="en-US"/>
              <a:t>Click to edit Master text styles</a:t>
            </a:r>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dirty="0"/>
          </a:p>
        </p:txBody>
      </p:sp>
    </p:spTree>
    <p:extLst>
      <p:ext uri="{BB962C8B-B14F-4D97-AF65-F5344CB8AC3E}">
        <p14:creationId xmlns:p14="http://schemas.microsoft.com/office/powerpoint/2010/main" val="177562436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endParaRPr lang="en-US" dirty="0"/>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02589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dirty="0"/>
          </a:p>
        </p:txBody>
      </p:sp>
    </p:spTree>
    <p:extLst>
      <p:ext uri="{BB962C8B-B14F-4D97-AF65-F5344CB8AC3E}">
        <p14:creationId xmlns:p14="http://schemas.microsoft.com/office/powerpoint/2010/main" val="220613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dirty="0"/>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dirty="0"/>
          </a:p>
        </p:txBody>
      </p:sp>
    </p:spTree>
    <p:extLst>
      <p:ext uri="{BB962C8B-B14F-4D97-AF65-F5344CB8AC3E}">
        <p14:creationId xmlns:p14="http://schemas.microsoft.com/office/powerpoint/2010/main" val="337072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r>
              <a:rPr lang="en-US"/>
              <a:t>Click icon to add picture</a:t>
            </a:r>
            <a:endParaRPr lang="en-US"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r>
              <a:rPr lang="en-US"/>
              <a:t>Click icon to add picture</a:t>
            </a:r>
            <a:endParaRPr lang="en-US"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dirty="0"/>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a:prstGeom prst="rect">
            <a:avLst/>
          </a:prstGeom>
        </p:spPr>
        <p:txBody>
          <a:bodyPr/>
          <a:lstStyle/>
          <a:p>
            <a:pPr algn="r"/>
            <a:r>
              <a:rPr lang="en-US"/>
              <a:t>2/3/20XX</a:t>
            </a:r>
            <a:endParaRPr lang="en-US"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dirty="0"/>
          </a:p>
        </p:txBody>
      </p:sp>
    </p:spTree>
    <p:extLst>
      <p:ext uri="{BB962C8B-B14F-4D97-AF65-F5344CB8AC3E}">
        <p14:creationId xmlns:p14="http://schemas.microsoft.com/office/powerpoint/2010/main" val="29319272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a:t>Click to edit Master title style</a:t>
            </a:r>
            <a:endParaRPr lang="en-US" dirty="0"/>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r>
              <a:rPr lang="en-US"/>
              <a:t>Click icon to add picture</a:t>
            </a:r>
            <a:endParaRPr lang="en-US"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dirty="0"/>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dirty="0"/>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r>
              <a:rPr lang="en-US"/>
              <a:t>Click icon to add picture</a:t>
            </a:r>
            <a:endParaRPr lang="en-US"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dirty="0"/>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dirty="0"/>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r>
              <a:rPr lang="en-US"/>
              <a:t>Click icon to add picture</a:t>
            </a:r>
            <a:endParaRPr lang="en-US"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dirty="0"/>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dirty="0"/>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r>
              <a:rPr lang="en-US"/>
              <a:t>Click icon to add picture</a:t>
            </a:r>
            <a:endParaRPr lang="en-US"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dirty="0"/>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dirty="0"/>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dirty="0"/>
          </a:p>
        </p:txBody>
      </p:sp>
    </p:spTree>
    <p:extLst>
      <p:ext uri="{BB962C8B-B14F-4D97-AF65-F5344CB8AC3E}">
        <p14:creationId xmlns:p14="http://schemas.microsoft.com/office/powerpoint/2010/main" val="2195461700"/>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r>
              <a:rPr lang="en-US"/>
              <a:t>Click to edit Master title style</a:t>
            </a:r>
            <a:endParaRPr lang="en-US"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r>
              <a:rPr lang="en-US" b="0"/>
              <a:t>Click to edit Master subtitle style</a:t>
            </a:r>
            <a:endParaRPr lang="en-US"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dirty="0"/>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r>
              <a:rPr lang="en-US"/>
              <a:t>Click icon to add picture</a:t>
            </a:r>
            <a:endParaRPr lang="en-US"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r>
              <a:rPr lang="en-US"/>
              <a:t>Click icon to add picture</a:t>
            </a:r>
            <a:endParaRPr lang="en-US"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a:prstGeom prst="rect">
            <a:avLst/>
          </a:prstGeom>
        </p:spPr>
        <p:txBody>
          <a:bodyPr/>
          <a:lstStyle>
            <a:lvl1pPr>
              <a:defRPr>
                <a:solidFill>
                  <a:schemeClr val="bg1"/>
                </a:solidFill>
              </a:defRPr>
            </a:lvl1pPr>
          </a:lstStyle>
          <a:p>
            <a:r>
              <a:rPr lang="en-US" dirty="0"/>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165956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r-FR"/>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2492-CE1B-5E4D-88D8-3DF05275B201}" type="datetimeFigureOut">
              <a:rPr lang="fr-FR" smtClean="0"/>
              <a:t>22/01/2026</a:t>
            </a:fld>
            <a:endParaRPr lang="fr-FR"/>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solidFill>
              </a:defRPr>
            </a:lvl1pPr>
          </a:lstStyle>
          <a:p>
            <a:r>
              <a:rPr lang="fr-FR" dirty="0" err="1"/>
              <a:t>www.interpreter.eu</a:t>
            </a:r>
            <a:endParaRPr lang="fr-FR" dirty="0"/>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096E-5E8D-2143-AB0D-7BD8B729B475}" type="slidenum">
              <a:rPr lang="fr-FR" smtClean="0"/>
              <a:t>‹#›</a:t>
            </a:fld>
            <a:endParaRPr lang="fr-FR"/>
          </a:p>
        </p:txBody>
      </p:sp>
    </p:spTree>
    <p:extLst>
      <p:ext uri="{BB962C8B-B14F-4D97-AF65-F5344CB8AC3E}">
        <p14:creationId xmlns:p14="http://schemas.microsoft.com/office/powerpoint/2010/main" val="187860138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2492-CE1B-5E4D-88D8-3DF05275B201}" type="datetimeFigureOut">
              <a:rPr lang="fr-FR" smtClean="0"/>
              <a:t>22/01/2026</a:t>
            </a:fld>
            <a:endParaRPr lang="fr-FR"/>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400D4"/>
                </a:solidFill>
              </a:defRPr>
            </a:lvl1pPr>
          </a:lstStyle>
          <a:p>
            <a:endParaRPr lang="fr-FR" dirty="0"/>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096E-5E8D-2143-AB0D-7BD8B729B475}" type="slidenum">
              <a:rPr lang="fr-FR" smtClean="0"/>
              <a:t>‹#›</a:t>
            </a:fld>
            <a:endParaRPr lang="fr-FR"/>
          </a:p>
        </p:txBody>
      </p:sp>
    </p:spTree>
    <p:extLst>
      <p:ext uri="{BB962C8B-B14F-4D97-AF65-F5344CB8AC3E}">
        <p14:creationId xmlns:p14="http://schemas.microsoft.com/office/powerpoint/2010/main" val="108063954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8DC75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F042CE-22C9-5059-9061-65FC3D120C92}"/>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B64FCC3-4ED9-7C40-992B-524D9160F6DB}"/>
              </a:ext>
            </a:extLst>
          </p:cNvPr>
          <p:cNvSpPr>
            <a:spLocks noGrp="1"/>
          </p:cNvSpPr>
          <p:nvPr>
            <p:ph type="title"/>
          </p:nvPr>
        </p:nvSpPr>
        <p:spPr>
          <a:xfrm>
            <a:off x="838200" y="730467"/>
            <a:ext cx="10515600" cy="1012610"/>
          </a:xfrm>
          <a:prstGeom prst="rect">
            <a:avLst/>
          </a:prstGeom>
        </p:spPr>
        <p:txBody>
          <a:bodyPr vert="horz" lIns="91440" tIns="45720" rIns="91440" bIns="45720" rtlCol="0" anchor="ctr">
            <a:normAutofit/>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F15DBC9A-8333-6048-BC05-1594301D1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13" name="Date Placeholder 3">
            <a:extLst>
              <a:ext uri="{FF2B5EF4-FFF2-40B4-BE49-F238E27FC236}">
                <a16:creationId xmlns:a16="http://schemas.microsoft.com/office/drawing/2014/main" id="{9C8A6296-EF44-47DD-91A2-DA8C89B6A9FE}"/>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tx1"/>
                </a:solidFill>
              </a:rPr>
              <a:pPr/>
              <a:t>22/01/2026</a:t>
            </a:fld>
            <a:endParaRPr lang="fr-FR" b="1" dirty="0">
              <a:solidFill>
                <a:schemeClr val="tx1"/>
              </a:solidFill>
            </a:endParaRPr>
          </a:p>
        </p:txBody>
      </p:sp>
      <p:sp>
        <p:nvSpPr>
          <p:cNvPr id="14" name="Slide Number Placeholder 5">
            <a:extLst>
              <a:ext uri="{FF2B5EF4-FFF2-40B4-BE49-F238E27FC236}">
                <a16:creationId xmlns:a16="http://schemas.microsoft.com/office/drawing/2014/main" id="{4EB2A92B-F75B-4D00-93E6-F850831FF877}"/>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smtClean="0">
                <a:solidFill>
                  <a:schemeClr val="tx1"/>
                </a:solidFill>
              </a:rPr>
              <a:pPr/>
              <a:t>‹#›</a:t>
            </a:fld>
            <a:endParaRPr lang="fr-FR" dirty="0">
              <a:solidFill>
                <a:schemeClr val="tx1"/>
              </a:solidFill>
            </a:endParaRPr>
          </a:p>
        </p:txBody>
      </p:sp>
      <p:pic>
        <p:nvPicPr>
          <p:cNvPr id="8" name="Picture 7">
            <a:extLst>
              <a:ext uri="{FF2B5EF4-FFF2-40B4-BE49-F238E27FC236}">
                <a16:creationId xmlns:a16="http://schemas.microsoft.com/office/drawing/2014/main" id="{C69A14F9-57FD-629A-3928-F93A1C1021BD}"/>
              </a:ext>
            </a:extLst>
          </p:cNvPr>
          <p:cNvPicPr>
            <a:picLocks noChangeAspect="1"/>
          </p:cNvPicPr>
          <p:nvPr userDrawn="1"/>
        </p:nvPicPr>
        <p:blipFill>
          <a:blip r:embed="rId12"/>
          <a:stretch>
            <a:fillRect/>
          </a:stretch>
        </p:blipFill>
        <p:spPr>
          <a:xfrm>
            <a:off x="838200" y="182525"/>
            <a:ext cx="1761748" cy="358141"/>
          </a:xfrm>
          <a:prstGeom prst="rect">
            <a:avLst/>
          </a:prstGeom>
        </p:spPr>
      </p:pic>
    </p:spTree>
    <p:extLst>
      <p:ext uri="{BB962C8B-B14F-4D97-AF65-F5344CB8AC3E}">
        <p14:creationId xmlns:p14="http://schemas.microsoft.com/office/powerpoint/2010/main" val="3705470292"/>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62" r:id="rId3"/>
    <p:sldLayoutId id="2147483654" r:id="rId4"/>
    <p:sldLayoutId id="2147483655"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rgbClr val="8DC75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01D5-01B5-DB42-AC53-E526F750E5FF}"/>
              </a:ext>
            </a:extLst>
          </p:cNvPr>
          <p:cNvSpPr>
            <a:spLocks noGrp="1"/>
          </p:cNvSpPr>
          <p:nvPr>
            <p:ph type="ctrTitle"/>
          </p:nvPr>
        </p:nvSpPr>
        <p:spPr>
          <a:xfrm>
            <a:off x="472815" y="2523007"/>
            <a:ext cx="9509385" cy="923544"/>
          </a:xfrm>
        </p:spPr>
        <p:txBody>
          <a:bodyPr>
            <a:normAutofit fontScale="90000"/>
          </a:bodyPr>
          <a:lstStyle/>
          <a:p>
            <a:r>
              <a:rPr lang="en-US" dirty="0"/>
              <a:t>Proven agroforestry business models and value-chain integration</a:t>
            </a:r>
            <a:endParaRPr lang="fr-FR" dirty="0"/>
          </a:p>
        </p:txBody>
      </p:sp>
      <p:sp>
        <p:nvSpPr>
          <p:cNvPr id="3" name="Subtitle 2">
            <a:extLst>
              <a:ext uri="{FF2B5EF4-FFF2-40B4-BE49-F238E27FC236}">
                <a16:creationId xmlns:a16="http://schemas.microsoft.com/office/drawing/2014/main" id="{7B61CF4D-9E7D-C94D-9057-821CD7504B9C}"/>
              </a:ext>
            </a:extLst>
          </p:cNvPr>
          <p:cNvSpPr>
            <a:spLocks noGrp="1"/>
          </p:cNvSpPr>
          <p:nvPr>
            <p:ph type="subTitle" idx="1"/>
          </p:nvPr>
        </p:nvSpPr>
        <p:spPr>
          <a:xfrm>
            <a:off x="472815" y="3619910"/>
            <a:ext cx="9144000" cy="1655762"/>
          </a:xfrm>
        </p:spPr>
        <p:txBody>
          <a:bodyPr>
            <a:normAutofit lnSpcReduction="10000"/>
          </a:bodyPr>
          <a:lstStyle/>
          <a:p>
            <a:r>
              <a:rPr lang="nb-NO" dirty="0"/>
              <a:t>Johannes Schmitt</a:t>
            </a:r>
            <a:br>
              <a:rPr lang="nb-NO" dirty="0"/>
            </a:br>
            <a:r>
              <a:rPr lang="nb-NO" dirty="0"/>
              <a:t>johannes.schmitt@geo.uni-marburg.de</a:t>
            </a:r>
            <a:br>
              <a:rPr lang="nb-NO" dirty="0"/>
            </a:br>
            <a:r>
              <a:rPr lang="nb-NO" dirty="0"/>
              <a:t>Deutschhausstraße 10</a:t>
            </a:r>
            <a:br>
              <a:rPr lang="nb-NO" dirty="0"/>
            </a:br>
            <a:r>
              <a:rPr lang="nb-NO" dirty="0"/>
              <a:t>35032 Marburg</a:t>
            </a:r>
            <a:br>
              <a:rPr lang="nb-NO" dirty="0"/>
            </a:br>
            <a:r>
              <a:rPr lang="nb-NO" dirty="0"/>
              <a:t>20.01.2026</a:t>
            </a:r>
          </a:p>
          <a:p>
            <a:endParaRPr lang="fr-FR" dirty="0"/>
          </a:p>
        </p:txBody>
      </p:sp>
    </p:spTree>
    <p:extLst>
      <p:ext uri="{BB962C8B-B14F-4D97-AF65-F5344CB8AC3E}">
        <p14:creationId xmlns:p14="http://schemas.microsoft.com/office/powerpoint/2010/main" val="91187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green, forest&#10;&#10;Description automatically generated">
            <a:extLst>
              <a:ext uri="{FF2B5EF4-FFF2-40B4-BE49-F238E27FC236}">
                <a16:creationId xmlns:a16="http://schemas.microsoft.com/office/drawing/2014/main" id="{6967CCE3-23DA-4EDA-83A3-93D05A8B38F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a:srcRect l="7861" r="7861"/>
          <a:stretch/>
        </p:blipFill>
        <p:spPr>
          <a:xfrm>
            <a:off x="6940456" y="0"/>
            <a:ext cx="3828033" cy="2051003"/>
          </a:xfrm>
        </p:spPr>
      </p:pic>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p:txBody>
          <a:bodyPr/>
          <a:lstStyle/>
          <a:p>
            <a:r>
              <a:rPr lang="en-US" dirty="0"/>
              <a:t>Case 1: </a:t>
            </a:r>
            <a:br>
              <a:rPr lang="en-US" dirty="0"/>
            </a:br>
            <a:r>
              <a:rPr lang="en-US" dirty="0"/>
              <a:t>Belgian farm</a:t>
            </a:r>
          </a:p>
        </p:txBody>
      </p:sp>
      <p:pic>
        <p:nvPicPr>
          <p:cNvPr id="6" name="Inhaltsplatzhalter 5">
            <a:extLst>
              <a:ext uri="{FF2B5EF4-FFF2-40B4-BE49-F238E27FC236}">
                <a16:creationId xmlns:a16="http://schemas.microsoft.com/office/drawing/2014/main" id="{C8E42D31-3D6B-B991-113F-5263ECB1CB9E}"/>
              </a:ext>
            </a:extLst>
          </p:cNvPr>
          <p:cNvPicPr>
            <a:picLocks noGrp="1" noChangeAspect="1"/>
          </p:cNvPicPr>
          <p:nvPr>
            <p:ph sz="half" idx="2"/>
          </p:nvPr>
        </p:nvPicPr>
        <p:blipFill>
          <a:blip r:embed="rId3"/>
          <a:stretch>
            <a:fillRect/>
          </a:stretch>
        </p:blipFill>
        <p:spPr>
          <a:xfrm>
            <a:off x="139371" y="2247991"/>
            <a:ext cx="11913257" cy="3600000"/>
          </a:xfrm>
          <a:prstGeom prst="rect">
            <a:avLst/>
          </a:prstGeom>
        </p:spPr>
      </p:pic>
      <p:sp>
        <p:nvSpPr>
          <p:cNvPr id="22" name="Slide Number Placeholder 21">
            <a:extLst>
              <a:ext uri="{FF2B5EF4-FFF2-40B4-BE49-F238E27FC236}">
                <a16:creationId xmlns:a16="http://schemas.microsoft.com/office/drawing/2014/main" id="{CC6BC281-8A91-43D4-BB5F-90DD203B816B}"/>
              </a:ext>
            </a:extLst>
          </p:cNvPr>
          <p:cNvSpPr>
            <a:spLocks noGrp="1"/>
          </p:cNvSpPr>
          <p:nvPr>
            <p:ph type="sldNum" sz="quarter" idx="12"/>
          </p:nvPr>
        </p:nvSpPr>
        <p:spPr/>
        <p:txBody>
          <a:bodyPr/>
          <a:lstStyle/>
          <a:p>
            <a:fld id="{FAEF9944-A4F6-4C59-AEBD-678D6480B8EA}" type="slidenum">
              <a:rPr lang="en-US" smtClean="0"/>
              <a:pPr/>
              <a:t>10</a:t>
            </a:fld>
            <a:endParaRPr lang="en-US" dirty="0"/>
          </a:p>
        </p:txBody>
      </p:sp>
    </p:spTree>
    <p:extLst>
      <p:ext uri="{BB962C8B-B14F-4D97-AF65-F5344CB8AC3E}">
        <p14:creationId xmlns:p14="http://schemas.microsoft.com/office/powerpoint/2010/main" val="224269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grass, sky, tree&#10;&#10;Description automatically generated">
            <a:extLst>
              <a:ext uri="{FF2B5EF4-FFF2-40B4-BE49-F238E27FC236}">
                <a16:creationId xmlns:a16="http://schemas.microsoft.com/office/drawing/2014/main" id="{B6FA7EB5-838C-4ADB-86C6-65BB632442DD}"/>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2"/>
          <a:srcRect l="9189" r="9189"/>
          <a:stretch/>
        </p:blipFill>
        <p:spPr>
          <a:xfrm>
            <a:off x="9840912" y="1"/>
            <a:ext cx="2350935" cy="1923513"/>
          </a:xfrm>
        </p:spPr>
      </p:pic>
      <p:sp>
        <p:nvSpPr>
          <p:cNvPr id="7" name="Title 6">
            <a:extLst>
              <a:ext uri="{FF2B5EF4-FFF2-40B4-BE49-F238E27FC236}">
                <a16:creationId xmlns:a16="http://schemas.microsoft.com/office/drawing/2014/main" id="{8704D84A-3F7A-49C8-A8B9-6A4EA94A4CD3}"/>
              </a:ext>
            </a:extLst>
          </p:cNvPr>
          <p:cNvSpPr>
            <a:spLocks noGrp="1"/>
          </p:cNvSpPr>
          <p:nvPr>
            <p:ph type="title"/>
          </p:nvPr>
        </p:nvSpPr>
        <p:spPr/>
        <p:txBody>
          <a:bodyPr/>
          <a:lstStyle/>
          <a:p>
            <a:r>
              <a:rPr lang="en-US" dirty="0"/>
              <a:t>Case 2: English Farm</a:t>
            </a:r>
          </a:p>
        </p:txBody>
      </p:sp>
      <p:pic>
        <p:nvPicPr>
          <p:cNvPr id="21" name="Inhaltsplatzhalter 20">
            <a:extLst>
              <a:ext uri="{FF2B5EF4-FFF2-40B4-BE49-F238E27FC236}">
                <a16:creationId xmlns:a16="http://schemas.microsoft.com/office/drawing/2014/main" id="{EBE29E33-86E2-7036-1CDB-807E970F6021}"/>
              </a:ext>
            </a:extLst>
          </p:cNvPr>
          <p:cNvPicPr>
            <a:picLocks noGrp="1" noChangeAspect="1"/>
          </p:cNvPicPr>
          <p:nvPr>
            <p:ph sz="half" idx="2"/>
          </p:nvPr>
        </p:nvPicPr>
        <p:blipFill>
          <a:blip r:embed="rId3"/>
          <a:stretch>
            <a:fillRect/>
          </a:stretch>
        </p:blipFill>
        <p:spPr>
          <a:xfrm>
            <a:off x="267502" y="1707857"/>
            <a:ext cx="10602586" cy="4680000"/>
          </a:xfrm>
          <a:prstGeom prst="rect">
            <a:avLst/>
          </a:prstGeom>
        </p:spPr>
      </p:pic>
      <p:sp>
        <p:nvSpPr>
          <p:cNvPr id="15" name="Slide Number Placeholder 14">
            <a:extLst>
              <a:ext uri="{FF2B5EF4-FFF2-40B4-BE49-F238E27FC236}">
                <a16:creationId xmlns:a16="http://schemas.microsoft.com/office/drawing/2014/main" id="{100ECBB1-546D-42D4-AF95-6AFB167C05F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0" normalizeH="0" baseline="0" noProof="0" smtClean="0">
                <a:ln>
                  <a:noFill/>
                </a:ln>
                <a:solidFill>
                  <a:prstClr val="black">
                    <a:lumMod val="75000"/>
                    <a:lumOff val="25000"/>
                  </a:prstClr>
                </a:solidFill>
                <a:effectLst/>
                <a:uLnTx/>
                <a:uFillTx/>
                <a:latin typeface="Meiry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dirty="0">
              <a:ln>
                <a:noFill/>
              </a:ln>
              <a:solidFill>
                <a:prstClr val="black">
                  <a:lumMod val="75000"/>
                  <a:lumOff val="25000"/>
                </a:prstClr>
              </a:solidFill>
              <a:effectLst/>
              <a:uLnTx/>
              <a:uFillTx/>
              <a:latin typeface="Meiryo"/>
              <a:ea typeface="+mn-ea"/>
              <a:cs typeface="+mn-cs"/>
            </a:endParaRPr>
          </a:p>
        </p:txBody>
      </p:sp>
    </p:spTree>
    <p:extLst>
      <p:ext uri="{BB962C8B-B14F-4D97-AF65-F5344CB8AC3E}">
        <p14:creationId xmlns:p14="http://schemas.microsoft.com/office/powerpoint/2010/main" val="231551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24EFA-B54B-F963-63D4-F560061B926E}"/>
            </a:ext>
          </a:extLst>
        </p:cNvPr>
        <p:cNvGrpSpPr/>
        <p:nvPr/>
      </p:nvGrpSpPr>
      <p:grpSpPr>
        <a:xfrm>
          <a:off x="0" y="0"/>
          <a:ext cx="0" cy="0"/>
          <a:chOff x="0" y="0"/>
          <a:chExt cx="0" cy="0"/>
        </a:xfrm>
      </p:grpSpPr>
      <p:pic>
        <p:nvPicPr>
          <p:cNvPr id="14" name="Picture Placeholder 13" descr="A picture containing green, forest&#10;&#10;Description automatically generated">
            <a:extLst>
              <a:ext uri="{FF2B5EF4-FFF2-40B4-BE49-F238E27FC236}">
                <a16:creationId xmlns:a16="http://schemas.microsoft.com/office/drawing/2014/main" id="{76A37293-0381-1EA6-459F-EB0113E62E6E}"/>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a:srcRect l="7861" r="7861"/>
          <a:stretch/>
        </p:blipFill>
        <p:spPr>
          <a:xfrm>
            <a:off x="6940456" y="0"/>
            <a:ext cx="3828033" cy="2051003"/>
          </a:xfrm>
        </p:spPr>
      </p:pic>
      <p:sp>
        <p:nvSpPr>
          <p:cNvPr id="15" name="Title 14">
            <a:extLst>
              <a:ext uri="{FF2B5EF4-FFF2-40B4-BE49-F238E27FC236}">
                <a16:creationId xmlns:a16="http://schemas.microsoft.com/office/drawing/2014/main" id="{FAABF8BD-AD93-E035-0F76-D4D39D031355}"/>
              </a:ext>
            </a:extLst>
          </p:cNvPr>
          <p:cNvSpPr>
            <a:spLocks noGrp="1"/>
          </p:cNvSpPr>
          <p:nvPr>
            <p:ph type="title"/>
          </p:nvPr>
        </p:nvSpPr>
        <p:spPr/>
        <p:txBody>
          <a:bodyPr/>
          <a:lstStyle/>
          <a:p>
            <a:r>
              <a:rPr lang="en-US" dirty="0"/>
              <a:t>Case 2: </a:t>
            </a:r>
            <a:br>
              <a:rPr lang="en-US" dirty="0"/>
            </a:br>
            <a:r>
              <a:rPr lang="en-US" dirty="0"/>
              <a:t>Hungarian farm</a:t>
            </a:r>
          </a:p>
        </p:txBody>
      </p:sp>
      <p:sp>
        <p:nvSpPr>
          <p:cNvPr id="22" name="Slide Number Placeholder 21">
            <a:extLst>
              <a:ext uri="{FF2B5EF4-FFF2-40B4-BE49-F238E27FC236}">
                <a16:creationId xmlns:a16="http://schemas.microsoft.com/office/drawing/2014/main" id="{251D93EC-3DBF-05EE-D89F-51E204A9E1E4}"/>
              </a:ext>
            </a:extLst>
          </p:cNvPr>
          <p:cNvSpPr>
            <a:spLocks noGrp="1"/>
          </p:cNvSpPr>
          <p:nvPr>
            <p:ph type="sldNum" sz="quarter" idx="12"/>
          </p:nvPr>
        </p:nvSpPr>
        <p:spPr/>
        <p:txBody>
          <a:bodyPr/>
          <a:lstStyle/>
          <a:p>
            <a:fld id="{FAEF9944-A4F6-4C59-AEBD-678D6480B8EA}" type="slidenum">
              <a:rPr lang="en-US" smtClean="0"/>
              <a:pPr/>
              <a:t>12</a:t>
            </a:fld>
            <a:endParaRPr lang="en-US" dirty="0"/>
          </a:p>
        </p:txBody>
      </p:sp>
      <p:pic>
        <p:nvPicPr>
          <p:cNvPr id="4" name="Inhaltsplatzhalter 3">
            <a:extLst>
              <a:ext uri="{FF2B5EF4-FFF2-40B4-BE49-F238E27FC236}">
                <a16:creationId xmlns:a16="http://schemas.microsoft.com/office/drawing/2014/main" id="{6590518B-A71E-E904-22FA-F855C5AC9986}"/>
              </a:ext>
            </a:extLst>
          </p:cNvPr>
          <p:cNvPicPr>
            <a:picLocks noGrp="1" noChangeAspect="1"/>
          </p:cNvPicPr>
          <p:nvPr>
            <p:ph sz="half" idx="2"/>
          </p:nvPr>
        </p:nvPicPr>
        <p:blipFill>
          <a:blip r:embed="rId3"/>
          <a:stretch>
            <a:fillRect/>
          </a:stretch>
        </p:blipFill>
        <p:spPr>
          <a:xfrm>
            <a:off x="139397" y="2106058"/>
            <a:ext cx="11913206" cy="3600000"/>
          </a:xfrm>
          <a:prstGeom prst="rect">
            <a:avLst/>
          </a:prstGeom>
        </p:spPr>
      </p:pic>
    </p:spTree>
    <p:extLst>
      <p:ext uri="{BB962C8B-B14F-4D97-AF65-F5344CB8AC3E}">
        <p14:creationId xmlns:p14="http://schemas.microsoft.com/office/powerpoint/2010/main" val="1435057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49FE-C0A3-47FC-8C77-C41D0C04489D}"/>
              </a:ext>
            </a:extLst>
          </p:cNvPr>
          <p:cNvSpPr>
            <a:spLocks noGrp="1"/>
          </p:cNvSpPr>
          <p:nvPr>
            <p:ph type="title"/>
          </p:nvPr>
        </p:nvSpPr>
        <p:spPr>
          <a:xfrm>
            <a:off x="5574890" y="228601"/>
            <a:ext cx="5853069" cy="1138084"/>
          </a:xfrm>
        </p:spPr>
        <p:txBody>
          <a:bodyPr/>
          <a:lstStyle/>
          <a:p>
            <a:r>
              <a:rPr lang="en-US" dirty="0"/>
              <a:t>Key Takeaways</a:t>
            </a:r>
          </a:p>
        </p:txBody>
      </p:sp>
      <p:pic>
        <p:nvPicPr>
          <p:cNvPr id="10" name="Picture Placeholder 9" descr="A picture containing tree, outdoor, grass, sky&#10;&#10;Description automatically generated">
            <a:extLst>
              <a:ext uri="{FF2B5EF4-FFF2-40B4-BE49-F238E27FC236}">
                <a16:creationId xmlns:a16="http://schemas.microsoft.com/office/drawing/2014/main" id="{EA4F8524-08FD-4770-8E76-4588EA2E1643}"/>
              </a:ext>
            </a:extLst>
          </p:cNvPr>
          <p:cNvPicPr>
            <a:picLocks noGrp="1" noChangeAspect="1"/>
          </p:cNvPicPr>
          <p:nvPr>
            <p:ph type="pic" sz="quarter" idx="13"/>
          </p:nvPr>
        </p:nvPicPr>
        <p:blipFill rotWithShape="1">
          <a:blip r:embed="rId2"/>
          <a:srcRect t="13692" b="13692"/>
          <a:stretch/>
        </p:blipFill>
        <p:spPr>
          <a:xfrm>
            <a:off x="0" y="0"/>
            <a:ext cx="4871651" cy="4716849"/>
          </a:xfrm>
        </p:spPr>
      </p:pic>
      <p:sp>
        <p:nvSpPr>
          <p:cNvPr id="3" name="Content Placeholder 2">
            <a:extLst>
              <a:ext uri="{FF2B5EF4-FFF2-40B4-BE49-F238E27FC236}">
                <a16:creationId xmlns:a16="http://schemas.microsoft.com/office/drawing/2014/main" id="{A6B1406F-7E28-44E5-BC03-EC01665A16EA}"/>
              </a:ext>
            </a:extLst>
          </p:cNvPr>
          <p:cNvSpPr>
            <a:spLocks noGrp="1"/>
          </p:cNvSpPr>
          <p:nvPr>
            <p:ph idx="1"/>
          </p:nvPr>
        </p:nvSpPr>
        <p:spPr>
          <a:xfrm>
            <a:off x="4984955" y="1445342"/>
            <a:ext cx="7059561" cy="4965290"/>
          </a:xfrm>
        </p:spPr>
        <p:txBody>
          <a:bodyPr>
            <a:normAutofit fontScale="92500"/>
          </a:bodyPr>
          <a:lstStyle/>
          <a:p>
            <a:r>
              <a:rPr lang="en-US" dirty="0"/>
              <a:t>Farms are not centered around agroforestry, agroforestry is centered around the farms needs.</a:t>
            </a:r>
          </a:p>
          <a:p>
            <a:endParaRPr lang="en-US" dirty="0"/>
          </a:p>
          <a:p>
            <a:r>
              <a:rPr lang="en-US" dirty="0"/>
              <a:t>Agroforestry is not a separate form of agriculture like conventional, integrated, or organic farming; it improves the respective form.</a:t>
            </a:r>
          </a:p>
          <a:p>
            <a:endParaRPr lang="en-US" dirty="0"/>
          </a:p>
          <a:p>
            <a:r>
              <a:rPr lang="en-US" dirty="0"/>
              <a:t>Agroforestry can be fitted on every farm and benefits its work.</a:t>
            </a:r>
          </a:p>
          <a:p>
            <a:endParaRPr lang="en-US" dirty="0"/>
          </a:p>
          <a:p>
            <a:r>
              <a:rPr lang="en-US" dirty="0"/>
              <a:t>It is better to have planted trees yesterday.</a:t>
            </a:r>
          </a:p>
        </p:txBody>
      </p:sp>
      <p:sp>
        <p:nvSpPr>
          <p:cNvPr id="6" name="Slide Number Placeholder 5">
            <a:extLst>
              <a:ext uri="{FF2B5EF4-FFF2-40B4-BE49-F238E27FC236}">
                <a16:creationId xmlns:a16="http://schemas.microsoft.com/office/drawing/2014/main" id="{4AA6EB0D-92FB-4F07-9F62-B73145EBAD17}"/>
              </a:ext>
            </a:extLst>
          </p:cNvPr>
          <p:cNvSpPr>
            <a:spLocks noGrp="1"/>
          </p:cNvSpPr>
          <p:nvPr>
            <p:ph type="sldNum" sz="quarter" idx="12"/>
          </p:nvPr>
        </p:nvSpPr>
        <p:spPr>
          <a:xfrm>
            <a:off x="10712410" y="6172200"/>
            <a:ext cx="775429" cy="457200"/>
          </a:xfrm>
        </p:spPr>
        <p:txBody>
          <a:bodyPr/>
          <a:lstStyle/>
          <a:p>
            <a:fld id="{FAEF9944-A4F6-4C59-AEBD-678D6480B8EA}" type="slidenum">
              <a:rPr lang="en-US" smtClean="0"/>
              <a:pPr/>
              <a:t>13</a:t>
            </a:fld>
            <a:endParaRPr lang="en-US" dirty="0"/>
          </a:p>
        </p:txBody>
      </p:sp>
    </p:spTree>
    <p:extLst>
      <p:ext uri="{BB962C8B-B14F-4D97-AF65-F5344CB8AC3E}">
        <p14:creationId xmlns:p14="http://schemas.microsoft.com/office/powerpoint/2010/main" val="314817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63FD-5564-4B41-8326-0E6EA137AE5B}"/>
              </a:ext>
            </a:extLst>
          </p:cNvPr>
          <p:cNvSpPr>
            <a:spLocks noGrp="1"/>
          </p:cNvSpPr>
          <p:nvPr>
            <p:ph type="ctrTitle"/>
          </p:nvPr>
        </p:nvSpPr>
        <p:spPr>
          <a:xfrm>
            <a:off x="776748" y="1966452"/>
            <a:ext cx="11415252" cy="2052484"/>
          </a:xfrm>
        </p:spPr>
        <p:txBody>
          <a:bodyPr>
            <a:normAutofit/>
          </a:bodyPr>
          <a:lstStyle/>
          <a:p>
            <a:pPr algn="ctr"/>
            <a:r>
              <a:rPr lang="en-US" dirty="0"/>
              <a:t>Thank you for your </a:t>
            </a:r>
            <a:br>
              <a:rPr lang="en-US" dirty="0"/>
            </a:br>
            <a:r>
              <a:rPr lang="en-US" dirty="0"/>
              <a:t>attention!</a:t>
            </a:r>
          </a:p>
        </p:txBody>
      </p:sp>
    </p:spTree>
    <p:extLst>
      <p:ext uri="{BB962C8B-B14F-4D97-AF65-F5344CB8AC3E}">
        <p14:creationId xmlns:p14="http://schemas.microsoft.com/office/powerpoint/2010/main" val="292496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grass, outdoor, tree, sky&#10;&#10;Description automatically generated">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562" r="10562"/>
          <a:stretch/>
        </p:blipFill>
        <p:spPr>
          <a:xfrm>
            <a:off x="4979586" y="0"/>
            <a:ext cx="7212414" cy="6858000"/>
          </a:xfrm>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172837" y="131164"/>
            <a:ext cx="6775104" cy="983973"/>
          </a:xfrm>
        </p:spPr>
        <p:txBody>
          <a:bodyPr anchor="b"/>
          <a:lstStyle/>
          <a:p>
            <a:r>
              <a:rPr lang="en-US" dirty="0"/>
              <a:t>Agroforestry Basics </a:t>
            </a:r>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0" y="1115137"/>
            <a:ext cx="7212414" cy="5104150"/>
          </a:xfrm>
        </p:spPr>
        <p:txBody>
          <a:bodyPr anchor="t">
            <a:normAutofit lnSpcReduction="10000"/>
          </a:bodyPr>
          <a:lstStyle/>
          <a:p>
            <a:r>
              <a:rPr lang="en-US" dirty="0"/>
              <a:t>Traditional agricultural practice with a long history of implementation across various cultural and geographical contexts</a:t>
            </a:r>
          </a:p>
          <a:p>
            <a:r>
              <a:rPr lang="en-US" dirty="0"/>
              <a:t>Deliberate combination of woody perennials with crops and/or livestock in spatial or temporal configurations</a:t>
            </a:r>
          </a:p>
          <a:p>
            <a:r>
              <a:rPr lang="en-US" dirty="0"/>
              <a:t>Agroforestry can be practiced across conventional, integrated, and organic agriculture </a:t>
            </a:r>
          </a:p>
          <a:p>
            <a:r>
              <a:rPr lang="en-US" dirty="0"/>
              <a:t>It contributes to climate change mitigation, soil conservation, biodiversity enhancement, and the overall improvement of landscape resilience and ecological integrity </a:t>
            </a:r>
          </a:p>
        </p:txBody>
      </p:sp>
    </p:spTree>
    <p:extLst>
      <p:ext uri="{BB962C8B-B14F-4D97-AF65-F5344CB8AC3E}">
        <p14:creationId xmlns:p14="http://schemas.microsoft.com/office/powerpoint/2010/main" val="378934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2593299" y="228600"/>
            <a:ext cx="10402324" cy="863693"/>
          </a:xfrm>
        </p:spPr>
        <p:txBody>
          <a:bodyPr anchor="b"/>
          <a:lstStyle/>
          <a:p>
            <a:r>
              <a:rPr lang="en-US" dirty="0"/>
              <a:t>Why should a farmer adopt Agroforestry?</a:t>
            </a:r>
          </a:p>
        </p:txBody>
      </p:sp>
      <p:pic>
        <p:nvPicPr>
          <p:cNvPr id="12" name="Picture Placeholder 11" descr="A picture containing grass, tree, outdoor, park&#10;&#10;Description automatically generated">
            <a:extLst>
              <a:ext uri="{FF2B5EF4-FFF2-40B4-BE49-F238E27FC236}">
                <a16:creationId xmlns:a16="http://schemas.microsoft.com/office/drawing/2014/main" id="{DEF738F3-3ED1-4807-B7DF-B6B70629C4E5}"/>
              </a:ext>
            </a:extLst>
          </p:cNvPr>
          <p:cNvPicPr>
            <a:picLocks noGrp="1" noChangeAspect="1"/>
          </p:cNvPicPr>
          <p:nvPr>
            <p:ph type="pic" sz="quarter" idx="13"/>
          </p:nvPr>
        </p:nvPicPr>
        <p:blipFill rotWithShape="1">
          <a:blip r:embed="rId3"/>
          <a:srcRect l="23254" r="23254"/>
          <a:stretch/>
        </p:blipFill>
        <p:spPr>
          <a:xfrm>
            <a:off x="0" y="0"/>
            <a:ext cx="2454053" cy="3175473"/>
          </a:xfrm>
        </p:spPr>
      </p:pic>
      <p:pic>
        <p:nvPicPr>
          <p:cNvPr id="18" name="Picture Placeholder 17" descr="A picture containing cactus, plant, green&#10;&#10;Description automatically generated">
            <a:extLst>
              <a:ext uri="{FF2B5EF4-FFF2-40B4-BE49-F238E27FC236}">
                <a16:creationId xmlns:a16="http://schemas.microsoft.com/office/drawing/2014/main" id="{59596EF7-C31A-47EF-8885-44BE94DB196E}"/>
              </a:ext>
            </a:extLst>
          </p:cNvPr>
          <p:cNvPicPr>
            <a:picLocks noGrp="1" noChangeAspect="1"/>
          </p:cNvPicPr>
          <p:nvPr>
            <p:ph type="pic" sz="quarter" idx="15"/>
          </p:nvPr>
        </p:nvPicPr>
        <p:blipFill rotWithShape="1">
          <a:blip r:embed="rId4"/>
          <a:srcRect l="20015" r="20015"/>
          <a:stretch/>
        </p:blipFill>
        <p:spPr>
          <a:xfrm>
            <a:off x="3297583" y="1237408"/>
            <a:ext cx="2233692" cy="2164296"/>
          </a:xfrm>
        </p:spPr>
      </p:pic>
      <p:pic>
        <p:nvPicPr>
          <p:cNvPr id="25" name="Picture Placeholder 24">
            <a:extLst>
              <a:ext uri="{FF2B5EF4-FFF2-40B4-BE49-F238E27FC236}">
                <a16:creationId xmlns:a16="http://schemas.microsoft.com/office/drawing/2014/main" id="{26B4E439-15BE-4848-B2FE-CFA129F1B159}"/>
              </a:ext>
            </a:extLst>
          </p:cNvPr>
          <p:cNvPicPr>
            <a:picLocks noGrp="1" noChangeAspect="1"/>
          </p:cNvPicPr>
          <p:nvPr>
            <p:ph type="pic" sz="quarter" idx="14"/>
          </p:nvPr>
        </p:nvPicPr>
        <p:blipFill rotWithShape="1">
          <a:blip r:embed="rId5"/>
          <a:srcRect l="4688" r="4688"/>
          <a:stretch/>
        </p:blipFill>
        <p:spPr>
          <a:xfrm>
            <a:off x="654202" y="4007060"/>
            <a:ext cx="3444873" cy="2850940"/>
          </a:xfrm>
        </p:spPr>
      </p:pic>
      <p:sp>
        <p:nvSpPr>
          <p:cNvPr id="29" name="Slide Number Placeholder 28">
            <a:extLst>
              <a:ext uri="{FF2B5EF4-FFF2-40B4-BE49-F238E27FC236}">
                <a16:creationId xmlns:a16="http://schemas.microsoft.com/office/drawing/2014/main" id="{EB7FA994-B153-45E4-B5FD-FF6CABD2DBFF}"/>
              </a:ext>
            </a:extLst>
          </p:cNvPr>
          <p:cNvSpPr>
            <a:spLocks noGrp="1"/>
          </p:cNvSpPr>
          <p:nvPr>
            <p:ph type="sldNum" sz="quarter" idx="12"/>
          </p:nvPr>
        </p:nvSpPr>
        <p:spPr/>
        <p:txBody>
          <a:bodyPr/>
          <a:lstStyle/>
          <a:p>
            <a:fld id="{FAEF9944-A4F6-4C59-AEBD-678D6480B8EA}" type="slidenum">
              <a:rPr lang="en-US" smtClean="0"/>
              <a:pPr/>
              <a:t>3</a:t>
            </a:fld>
            <a:endParaRPr lang="en-US" dirty="0"/>
          </a:p>
        </p:txBody>
      </p:sp>
    </p:spTree>
    <p:extLst>
      <p:ext uri="{BB962C8B-B14F-4D97-AF65-F5344CB8AC3E}">
        <p14:creationId xmlns:p14="http://schemas.microsoft.com/office/powerpoint/2010/main" val="377787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55EB-3B8D-A2E8-9B15-62CBE371C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0D40C-9C74-5023-BDF7-94C81BA55813}"/>
              </a:ext>
            </a:extLst>
          </p:cNvPr>
          <p:cNvSpPr>
            <a:spLocks noGrp="1"/>
          </p:cNvSpPr>
          <p:nvPr>
            <p:ph type="title"/>
          </p:nvPr>
        </p:nvSpPr>
        <p:spPr>
          <a:xfrm>
            <a:off x="2593299" y="228600"/>
            <a:ext cx="10402324" cy="863693"/>
          </a:xfrm>
        </p:spPr>
        <p:txBody>
          <a:bodyPr anchor="b"/>
          <a:lstStyle/>
          <a:p>
            <a:r>
              <a:rPr lang="en-US" dirty="0"/>
              <a:t>Why should a farmer adopt Agroforestry?</a:t>
            </a:r>
          </a:p>
        </p:txBody>
      </p:sp>
      <p:pic>
        <p:nvPicPr>
          <p:cNvPr id="12" name="Picture Placeholder 11" descr="A picture containing grass, tree, outdoor, park&#10;&#10;Description automatically generated">
            <a:extLst>
              <a:ext uri="{FF2B5EF4-FFF2-40B4-BE49-F238E27FC236}">
                <a16:creationId xmlns:a16="http://schemas.microsoft.com/office/drawing/2014/main" id="{1E5429A6-2696-7C65-43CE-8368CF0EA5BC}"/>
              </a:ext>
            </a:extLst>
          </p:cNvPr>
          <p:cNvPicPr>
            <a:picLocks noGrp="1" noChangeAspect="1"/>
          </p:cNvPicPr>
          <p:nvPr>
            <p:ph type="pic" sz="quarter" idx="13"/>
          </p:nvPr>
        </p:nvPicPr>
        <p:blipFill rotWithShape="1">
          <a:blip r:embed="rId3"/>
          <a:srcRect l="23254" r="23254"/>
          <a:stretch/>
        </p:blipFill>
        <p:spPr>
          <a:xfrm>
            <a:off x="0" y="0"/>
            <a:ext cx="2454053" cy="3175473"/>
          </a:xfrm>
        </p:spPr>
      </p:pic>
      <p:pic>
        <p:nvPicPr>
          <p:cNvPr id="18" name="Picture Placeholder 17" descr="A picture containing cactus, plant, green&#10;&#10;Description automatically generated">
            <a:extLst>
              <a:ext uri="{FF2B5EF4-FFF2-40B4-BE49-F238E27FC236}">
                <a16:creationId xmlns:a16="http://schemas.microsoft.com/office/drawing/2014/main" id="{CD257659-E3BF-1564-0FC8-6B01D61EF181}"/>
              </a:ext>
            </a:extLst>
          </p:cNvPr>
          <p:cNvPicPr>
            <a:picLocks noGrp="1" noChangeAspect="1"/>
          </p:cNvPicPr>
          <p:nvPr>
            <p:ph type="pic" sz="quarter" idx="15"/>
          </p:nvPr>
        </p:nvPicPr>
        <p:blipFill rotWithShape="1">
          <a:blip r:embed="rId4"/>
          <a:srcRect l="20015" r="20015"/>
          <a:stretch/>
        </p:blipFill>
        <p:spPr>
          <a:xfrm>
            <a:off x="3297583" y="1237408"/>
            <a:ext cx="2233692" cy="2164296"/>
          </a:xfrm>
        </p:spPr>
      </p:pic>
      <p:pic>
        <p:nvPicPr>
          <p:cNvPr id="25" name="Picture Placeholder 24">
            <a:extLst>
              <a:ext uri="{FF2B5EF4-FFF2-40B4-BE49-F238E27FC236}">
                <a16:creationId xmlns:a16="http://schemas.microsoft.com/office/drawing/2014/main" id="{8E39D944-91D6-5293-8656-746275F0980F}"/>
              </a:ext>
            </a:extLst>
          </p:cNvPr>
          <p:cNvPicPr>
            <a:picLocks noGrp="1" noChangeAspect="1"/>
          </p:cNvPicPr>
          <p:nvPr>
            <p:ph type="pic" sz="quarter" idx="14"/>
          </p:nvPr>
        </p:nvPicPr>
        <p:blipFill rotWithShape="1">
          <a:blip r:embed="rId5"/>
          <a:srcRect l="4688" r="4688"/>
          <a:stretch/>
        </p:blipFill>
        <p:spPr>
          <a:xfrm>
            <a:off x="654202" y="4007060"/>
            <a:ext cx="3444873" cy="2850940"/>
          </a:xfrm>
        </p:spPr>
      </p:pic>
      <p:sp>
        <p:nvSpPr>
          <p:cNvPr id="3" name="Content Placeholder 2">
            <a:extLst>
              <a:ext uri="{FF2B5EF4-FFF2-40B4-BE49-F238E27FC236}">
                <a16:creationId xmlns:a16="http://schemas.microsoft.com/office/drawing/2014/main" id="{CD0C876A-38E4-82E2-AAC2-57CF46ECBF6F}"/>
              </a:ext>
            </a:extLst>
          </p:cNvPr>
          <p:cNvSpPr>
            <a:spLocks noGrp="1"/>
          </p:cNvSpPr>
          <p:nvPr>
            <p:ph idx="1"/>
          </p:nvPr>
        </p:nvSpPr>
        <p:spPr>
          <a:xfrm>
            <a:off x="5806706" y="1781280"/>
            <a:ext cx="6013038" cy="3651250"/>
          </a:xfrm>
        </p:spPr>
        <p:txBody>
          <a:bodyPr>
            <a:normAutofit/>
          </a:bodyPr>
          <a:lstStyle/>
          <a:p>
            <a:r>
              <a:rPr lang="en-US" dirty="0"/>
              <a:t>Diversify production</a:t>
            </a:r>
          </a:p>
          <a:p>
            <a:r>
              <a:rPr lang="en-US" dirty="0"/>
              <a:t>Reduce specific input costs</a:t>
            </a:r>
          </a:p>
          <a:p>
            <a:r>
              <a:rPr lang="en-US" dirty="0"/>
              <a:t>Enhance agricultural productivity</a:t>
            </a:r>
          </a:p>
        </p:txBody>
      </p:sp>
      <p:sp>
        <p:nvSpPr>
          <p:cNvPr id="29" name="Slide Number Placeholder 28">
            <a:extLst>
              <a:ext uri="{FF2B5EF4-FFF2-40B4-BE49-F238E27FC236}">
                <a16:creationId xmlns:a16="http://schemas.microsoft.com/office/drawing/2014/main" id="{20143605-2C2B-CBE5-32CD-DD8940E0C1E7}"/>
              </a:ext>
            </a:extLst>
          </p:cNvPr>
          <p:cNvSpPr>
            <a:spLocks noGrp="1"/>
          </p:cNvSpPr>
          <p:nvPr>
            <p:ph type="sldNum" sz="quarter" idx="12"/>
          </p:nvPr>
        </p:nvSpPr>
        <p:spPr/>
        <p:txBody>
          <a:bodyPr/>
          <a:lstStyle/>
          <a:p>
            <a:fld id="{FAEF9944-A4F6-4C59-AEBD-678D6480B8EA}" type="slidenum">
              <a:rPr lang="en-US" smtClean="0"/>
              <a:pPr/>
              <a:t>4</a:t>
            </a:fld>
            <a:endParaRPr lang="en-US" dirty="0"/>
          </a:p>
        </p:txBody>
      </p:sp>
    </p:spTree>
    <p:extLst>
      <p:ext uri="{BB962C8B-B14F-4D97-AF65-F5344CB8AC3E}">
        <p14:creationId xmlns:p14="http://schemas.microsoft.com/office/powerpoint/2010/main" val="199307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D1C88-65CA-A96F-7745-D99C6C1A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ACD2A-4CD7-26F4-31F4-E7823E953A16}"/>
              </a:ext>
            </a:extLst>
          </p:cNvPr>
          <p:cNvSpPr>
            <a:spLocks noGrp="1"/>
          </p:cNvSpPr>
          <p:nvPr>
            <p:ph type="title"/>
          </p:nvPr>
        </p:nvSpPr>
        <p:spPr>
          <a:xfrm>
            <a:off x="2593299" y="228600"/>
            <a:ext cx="10402324" cy="863693"/>
          </a:xfrm>
        </p:spPr>
        <p:txBody>
          <a:bodyPr anchor="b"/>
          <a:lstStyle/>
          <a:p>
            <a:r>
              <a:rPr lang="en-US" dirty="0"/>
              <a:t>Why should a farmer adopt Agroforestry?</a:t>
            </a:r>
          </a:p>
        </p:txBody>
      </p:sp>
      <p:pic>
        <p:nvPicPr>
          <p:cNvPr id="12" name="Picture Placeholder 11" descr="A picture containing grass, tree, outdoor, park&#10;&#10;Description automatically generated">
            <a:extLst>
              <a:ext uri="{FF2B5EF4-FFF2-40B4-BE49-F238E27FC236}">
                <a16:creationId xmlns:a16="http://schemas.microsoft.com/office/drawing/2014/main" id="{7693C277-6A97-BA39-5146-6E7497DE8D0E}"/>
              </a:ext>
            </a:extLst>
          </p:cNvPr>
          <p:cNvPicPr>
            <a:picLocks noGrp="1" noChangeAspect="1"/>
          </p:cNvPicPr>
          <p:nvPr>
            <p:ph type="pic" sz="quarter" idx="13"/>
          </p:nvPr>
        </p:nvPicPr>
        <p:blipFill rotWithShape="1">
          <a:blip r:embed="rId3"/>
          <a:srcRect l="23254" r="23254"/>
          <a:stretch/>
        </p:blipFill>
        <p:spPr>
          <a:xfrm>
            <a:off x="0" y="0"/>
            <a:ext cx="2454053" cy="3175473"/>
          </a:xfrm>
        </p:spPr>
      </p:pic>
      <p:pic>
        <p:nvPicPr>
          <p:cNvPr id="18" name="Picture Placeholder 17" descr="A picture containing cactus, plant, green&#10;&#10;Description automatically generated">
            <a:extLst>
              <a:ext uri="{FF2B5EF4-FFF2-40B4-BE49-F238E27FC236}">
                <a16:creationId xmlns:a16="http://schemas.microsoft.com/office/drawing/2014/main" id="{0F27A21D-F26E-941D-C9F0-179E9B0B2103}"/>
              </a:ext>
            </a:extLst>
          </p:cNvPr>
          <p:cNvPicPr>
            <a:picLocks noGrp="1" noChangeAspect="1"/>
          </p:cNvPicPr>
          <p:nvPr>
            <p:ph type="pic" sz="quarter" idx="15"/>
          </p:nvPr>
        </p:nvPicPr>
        <p:blipFill rotWithShape="1">
          <a:blip r:embed="rId4"/>
          <a:srcRect l="20015" r="20015"/>
          <a:stretch/>
        </p:blipFill>
        <p:spPr>
          <a:xfrm>
            <a:off x="3297583" y="1237408"/>
            <a:ext cx="2233692" cy="2164296"/>
          </a:xfrm>
        </p:spPr>
      </p:pic>
      <p:pic>
        <p:nvPicPr>
          <p:cNvPr id="25" name="Picture Placeholder 24">
            <a:extLst>
              <a:ext uri="{FF2B5EF4-FFF2-40B4-BE49-F238E27FC236}">
                <a16:creationId xmlns:a16="http://schemas.microsoft.com/office/drawing/2014/main" id="{3F0CFB5F-21C9-B0A1-94CE-473635AEE04A}"/>
              </a:ext>
            </a:extLst>
          </p:cNvPr>
          <p:cNvPicPr>
            <a:picLocks noGrp="1" noChangeAspect="1"/>
          </p:cNvPicPr>
          <p:nvPr>
            <p:ph type="pic" sz="quarter" idx="14"/>
          </p:nvPr>
        </p:nvPicPr>
        <p:blipFill rotWithShape="1">
          <a:blip r:embed="rId5"/>
          <a:srcRect l="4688" r="4688"/>
          <a:stretch/>
        </p:blipFill>
        <p:spPr>
          <a:xfrm>
            <a:off x="654202" y="4007060"/>
            <a:ext cx="3444873" cy="2850940"/>
          </a:xfrm>
        </p:spPr>
      </p:pic>
      <p:sp>
        <p:nvSpPr>
          <p:cNvPr id="3" name="Content Placeholder 2">
            <a:extLst>
              <a:ext uri="{FF2B5EF4-FFF2-40B4-BE49-F238E27FC236}">
                <a16:creationId xmlns:a16="http://schemas.microsoft.com/office/drawing/2014/main" id="{BB3C30F0-9A30-A026-9CD8-53172E5315EB}"/>
              </a:ext>
            </a:extLst>
          </p:cNvPr>
          <p:cNvSpPr>
            <a:spLocks noGrp="1"/>
          </p:cNvSpPr>
          <p:nvPr>
            <p:ph idx="1"/>
          </p:nvPr>
        </p:nvSpPr>
        <p:spPr>
          <a:xfrm>
            <a:off x="5806706" y="1781280"/>
            <a:ext cx="6013038" cy="3651250"/>
          </a:xfrm>
        </p:spPr>
        <p:txBody>
          <a:bodyPr>
            <a:normAutofit fontScale="92500" lnSpcReduction="20000"/>
          </a:bodyPr>
          <a:lstStyle/>
          <a:p>
            <a:r>
              <a:rPr lang="en-US" dirty="0"/>
              <a:t>Diversify production</a:t>
            </a:r>
          </a:p>
          <a:p>
            <a:r>
              <a:rPr lang="en-US" dirty="0"/>
              <a:t>Reduce specific input costs</a:t>
            </a:r>
          </a:p>
          <a:p>
            <a:r>
              <a:rPr lang="en-US" dirty="0"/>
              <a:t>Enhance agricultural productivity</a:t>
            </a:r>
          </a:p>
          <a:p>
            <a:endParaRPr lang="en-US" dirty="0"/>
          </a:p>
          <a:p>
            <a:pPr marL="0" indent="0">
              <a:buNone/>
            </a:pPr>
            <a:r>
              <a:rPr lang="en-US" dirty="0"/>
              <a:t>=&gt;Create a more sustainable and resilient farming system</a:t>
            </a:r>
          </a:p>
          <a:p>
            <a:endParaRPr lang="en-US" dirty="0"/>
          </a:p>
          <a:p>
            <a:r>
              <a:rPr lang="en-US" dirty="0">
                <a:solidFill>
                  <a:schemeClr val="bg1"/>
                </a:solidFill>
              </a:rPr>
              <a:t>=&gt;Create a more sustainable and resilient farming sys</a:t>
            </a:r>
          </a:p>
        </p:txBody>
      </p:sp>
      <p:sp>
        <p:nvSpPr>
          <p:cNvPr id="29" name="Slide Number Placeholder 28">
            <a:extLst>
              <a:ext uri="{FF2B5EF4-FFF2-40B4-BE49-F238E27FC236}">
                <a16:creationId xmlns:a16="http://schemas.microsoft.com/office/drawing/2014/main" id="{BE1A9043-B992-79BB-DA09-53FE15A2401C}"/>
              </a:ext>
            </a:extLst>
          </p:cNvPr>
          <p:cNvSpPr>
            <a:spLocks noGrp="1"/>
          </p:cNvSpPr>
          <p:nvPr>
            <p:ph type="sldNum" sz="quarter" idx="12"/>
          </p:nvPr>
        </p:nvSpPr>
        <p:spPr/>
        <p:txBody>
          <a:bodyPr/>
          <a:lstStyle/>
          <a:p>
            <a:fld id="{FAEF9944-A4F6-4C59-AEBD-678D6480B8EA}" type="slidenum">
              <a:rPr lang="en-US" smtClean="0"/>
              <a:pPr/>
              <a:t>5</a:t>
            </a:fld>
            <a:endParaRPr lang="en-US" dirty="0"/>
          </a:p>
        </p:txBody>
      </p:sp>
    </p:spTree>
    <p:extLst>
      <p:ext uri="{BB962C8B-B14F-4D97-AF65-F5344CB8AC3E}">
        <p14:creationId xmlns:p14="http://schemas.microsoft.com/office/powerpoint/2010/main" val="17589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715F5-D818-39BC-1015-421DEB8B2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8A015-FD7E-7219-B899-876D222731AC}"/>
              </a:ext>
            </a:extLst>
          </p:cNvPr>
          <p:cNvSpPr>
            <a:spLocks noGrp="1"/>
          </p:cNvSpPr>
          <p:nvPr>
            <p:ph type="title"/>
          </p:nvPr>
        </p:nvSpPr>
        <p:spPr>
          <a:xfrm>
            <a:off x="2593299" y="228600"/>
            <a:ext cx="10402324" cy="863693"/>
          </a:xfrm>
        </p:spPr>
        <p:txBody>
          <a:bodyPr anchor="b"/>
          <a:lstStyle/>
          <a:p>
            <a:r>
              <a:rPr lang="en-US" dirty="0"/>
              <a:t>Why should a farmer adopt Agroforestry?</a:t>
            </a:r>
          </a:p>
        </p:txBody>
      </p:sp>
      <p:pic>
        <p:nvPicPr>
          <p:cNvPr id="12" name="Picture Placeholder 11" descr="A picture containing grass, tree, outdoor, park&#10;&#10;Description automatically generated">
            <a:extLst>
              <a:ext uri="{FF2B5EF4-FFF2-40B4-BE49-F238E27FC236}">
                <a16:creationId xmlns:a16="http://schemas.microsoft.com/office/drawing/2014/main" id="{C76E8A78-46DC-7293-C7E7-6C39B8A72C2E}"/>
              </a:ext>
            </a:extLst>
          </p:cNvPr>
          <p:cNvPicPr>
            <a:picLocks noGrp="1" noChangeAspect="1"/>
          </p:cNvPicPr>
          <p:nvPr>
            <p:ph type="pic" sz="quarter" idx="13"/>
          </p:nvPr>
        </p:nvPicPr>
        <p:blipFill rotWithShape="1">
          <a:blip r:embed="rId3"/>
          <a:srcRect l="23254" r="23254"/>
          <a:stretch/>
        </p:blipFill>
        <p:spPr>
          <a:xfrm>
            <a:off x="0" y="0"/>
            <a:ext cx="2454053" cy="3175473"/>
          </a:xfrm>
        </p:spPr>
      </p:pic>
      <p:pic>
        <p:nvPicPr>
          <p:cNvPr id="18" name="Picture Placeholder 17" descr="A picture containing cactus, plant, green&#10;&#10;Description automatically generated">
            <a:extLst>
              <a:ext uri="{FF2B5EF4-FFF2-40B4-BE49-F238E27FC236}">
                <a16:creationId xmlns:a16="http://schemas.microsoft.com/office/drawing/2014/main" id="{0880D8A1-5507-4FA3-1709-8F6F484517BF}"/>
              </a:ext>
            </a:extLst>
          </p:cNvPr>
          <p:cNvPicPr>
            <a:picLocks noGrp="1" noChangeAspect="1"/>
          </p:cNvPicPr>
          <p:nvPr>
            <p:ph type="pic" sz="quarter" idx="15"/>
          </p:nvPr>
        </p:nvPicPr>
        <p:blipFill rotWithShape="1">
          <a:blip r:embed="rId4"/>
          <a:srcRect l="20015" r="20015"/>
          <a:stretch/>
        </p:blipFill>
        <p:spPr>
          <a:xfrm>
            <a:off x="3297583" y="1237408"/>
            <a:ext cx="2233692" cy="2164296"/>
          </a:xfrm>
        </p:spPr>
      </p:pic>
      <p:pic>
        <p:nvPicPr>
          <p:cNvPr id="25" name="Picture Placeholder 24">
            <a:extLst>
              <a:ext uri="{FF2B5EF4-FFF2-40B4-BE49-F238E27FC236}">
                <a16:creationId xmlns:a16="http://schemas.microsoft.com/office/drawing/2014/main" id="{DDE9075F-EDE3-B153-56F1-3B3F0CBA3A4B}"/>
              </a:ext>
            </a:extLst>
          </p:cNvPr>
          <p:cNvPicPr>
            <a:picLocks noGrp="1" noChangeAspect="1"/>
          </p:cNvPicPr>
          <p:nvPr>
            <p:ph type="pic" sz="quarter" idx="14"/>
          </p:nvPr>
        </p:nvPicPr>
        <p:blipFill rotWithShape="1">
          <a:blip r:embed="rId5"/>
          <a:srcRect l="4688" r="4688"/>
          <a:stretch/>
        </p:blipFill>
        <p:spPr>
          <a:xfrm>
            <a:off x="654202" y="4007060"/>
            <a:ext cx="3444873" cy="2850940"/>
          </a:xfrm>
        </p:spPr>
      </p:pic>
      <p:sp>
        <p:nvSpPr>
          <p:cNvPr id="3" name="Content Placeholder 2">
            <a:extLst>
              <a:ext uri="{FF2B5EF4-FFF2-40B4-BE49-F238E27FC236}">
                <a16:creationId xmlns:a16="http://schemas.microsoft.com/office/drawing/2014/main" id="{5B2AC31D-D543-74AB-1B49-46294FFDF4DE}"/>
              </a:ext>
            </a:extLst>
          </p:cNvPr>
          <p:cNvSpPr>
            <a:spLocks noGrp="1"/>
          </p:cNvSpPr>
          <p:nvPr>
            <p:ph idx="1"/>
          </p:nvPr>
        </p:nvSpPr>
        <p:spPr>
          <a:xfrm>
            <a:off x="5806706" y="1781280"/>
            <a:ext cx="6013038" cy="3651250"/>
          </a:xfrm>
        </p:spPr>
        <p:txBody>
          <a:bodyPr>
            <a:normAutofit fontScale="92500" lnSpcReduction="20000"/>
          </a:bodyPr>
          <a:lstStyle/>
          <a:p>
            <a:r>
              <a:rPr lang="en-US" dirty="0"/>
              <a:t>Diversify production</a:t>
            </a:r>
          </a:p>
          <a:p>
            <a:r>
              <a:rPr lang="en-US" dirty="0"/>
              <a:t>Reduce specific input costs</a:t>
            </a:r>
          </a:p>
          <a:p>
            <a:r>
              <a:rPr lang="en-US" dirty="0"/>
              <a:t>Enhance agricultural productivity</a:t>
            </a:r>
          </a:p>
          <a:p>
            <a:endParaRPr lang="en-US" dirty="0"/>
          </a:p>
          <a:p>
            <a:pPr marL="0" indent="0">
              <a:buNone/>
            </a:pPr>
            <a:r>
              <a:rPr lang="en-US" dirty="0"/>
              <a:t>=&gt;Create a more sustainable and resilient farming system</a:t>
            </a:r>
          </a:p>
          <a:p>
            <a:endParaRPr lang="en-US" dirty="0"/>
          </a:p>
          <a:p>
            <a:r>
              <a:rPr lang="en-US" dirty="0">
                <a:solidFill>
                  <a:schemeClr val="bg1"/>
                </a:solidFill>
              </a:rPr>
              <a:t>=&gt;Create a more sustainable and resilient farming sys</a:t>
            </a:r>
          </a:p>
        </p:txBody>
      </p:sp>
      <p:sp>
        <p:nvSpPr>
          <p:cNvPr id="29" name="Slide Number Placeholder 28">
            <a:extLst>
              <a:ext uri="{FF2B5EF4-FFF2-40B4-BE49-F238E27FC236}">
                <a16:creationId xmlns:a16="http://schemas.microsoft.com/office/drawing/2014/main" id="{AEC0178A-0FCB-9FBF-E2F8-90EF6CE21095}"/>
              </a:ext>
            </a:extLst>
          </p:cNvPr>
          <p:cNvSpPr>
            <a:spLocks noGrp="1"/>
          </p:cNvSpPr>
          <p:nvPr>
            <p:ph type="sldNum" sz="quarter" idx="12"/>
          </p:nvPr>
        </p:nvSpPr>
        <p:spPr/>
        <p:txBody>
          <a:bodyPr/>
          <a:lstStyle/>
          <a:p>
            <a:fld id="{FAEF9944-A4F6-4C59-AEBD-678D6480B8EA}" type="slidenum">
              <a:rPr lang="en-US" smtClean="0"/>
              <a:pPr/>
              <a:t>6</a:t>
            </a:fld>
            <a:endParaRPr lang="en-US" dirty="0"/>
          </a:p>
        </p:txBody>
      </p:sp>
      <p:sp>
        <p:nvSpPr>
          <p:cNvPr id="6" name="Title 1">
            <a:extLst>
              <a:ext uri="{FF2B5EF4-FFF2-40B4-BE49-F238E27FC236}">
                <a16:creationId xmlns:a16="http://schemas.microsoft.com/office/drawing/2014/main" id="{F4A80DD0-90B9-B7DF-390C-48D5531FE553}"/>
              </a:ext>
            </a:extLst>
          </p:cNvPr>
          <p:cNvSpPr txBox="1">
            <a:spLocks/>
          </p:cNvSpPr>
          <p:nvPr/>
        </p:nvSpPr>
        <p:spPr>
          <a:xfrm>
            <a:off x="4099075" y="4282970"/>
            <a:ext cx="7844428" cy="86369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How can this be achieved on the farm level?</a:t>
            </a:r>
          </a:p>
        </p:txBody>
      </p:sp>
    </p:spTree>
    <p:extLst>
      <p:ext uri="{BB962C8B-B14F-4D97-AF65-F5344CB8AC3E}">
        <p14:creationId xmlns:p14="http://schemas.microsoft.com/office/powerpoint/2010/main" val="2096518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CF3A-C77F-41D2-8879-43D1043E025D}"/>
              </a:ext>
            </a:extLst>
          </p:cNvPr>
          <p:cNvSpPr>
            <a:spLocks noGrp="1"/>
          </p:cNvSpPr>
          <p:nvPr>
            <p:ph type="title"/>
          </p:nvPr>
        </p:nvSpPr>
        <p:spPr>
          <a:xfrm>
            <a:off x="1312951" y="869449"/>
            <a:ext cx="9566098" cy="1345269"/>
          </a:xfrm>
        </p:spPr>
        <p:txBody>
          <a:bodyPr/>
          <a:lstStyle/>
          <a:p>
            <a:r>
              <a:rPr lang="en-US" dirty="0"/>
              <a:t>General findings across 24 case studies</a:t>
            </a:r>
          </a:p>
        </p:txBody>
      </p:sp>
      <p:pic>
        <p:nvPicPr>
          <p:cNvPr id="23" name="Picture Placeholder 22" descr="Crops, green and pink">
            <a:extLst>
              <a:ext uri="{FF2B5EF4-FFF2-40B4-BE49-F238E27FC236}">
                <a16:creationId xmlns:a16="http://schemas.microsoft.com/office/drawing/2014/main" id="{85F8DE3C-C55A-41E0-80E3-284DA96B9725}"/>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2170113" y="0"/>
            <a:ext cx="7851775" cy="1239838"/>
          </a:xfrm>
        </p:spPr>
      </p:pic>
      <p:sp>
        <p:nvSpPr>
          <p:cNvPr id="26" name="Slide Number Placeholder 25">
            <a:extLst>
              <a:ext uri="{FF2B5EF4-FFF2-40B4-BE49-F238E27FC236}">
                <a16:creationId xmlns:a16="http://schemas.microsoft.com/office/drawing/2014/main" id="{D340E6D2-5814-4CD5-B1E5-425DA2E5BA5E}"/>
              </a:ext>
            </a:extLst>
          </p:cNvPr>
          <p:cNvSpPr>
            <a:spLocks noGrp="1"/>
          </p:cNvSpPr>
          <p:nvPr>
            <p:ph type="sldNum" sz="quarter" idx="12"/>
          </p:nvPr>
        </p:nvSpPr>
        <p:spPr>
          <a:xfrm>
            <a:off x="10712410" y="6172200"/>
            <a:ext cx="775429" cy="457200"/>
          </a:xfrm>
        </p:spPr>
        <p:txBody>
          <a:bodyPr/>
          <a:lstStyle/>
          <a:p>
            <a:fld id="{FAEF9944-A4F6-4C59-AEBD-678D6480B8EA}" type="slidenum">
              <a:rPr lang="en-US" smtClean="0"/>
              <a:pPr/>
              <a:t>7</a:t>
            </a:fld>
            <a:endParaRPr lang="en-US" dirty="0"/>
          </a:p>
        </p:txBody>
      </p:sp>
      <p:sp>
        <p:nvSpPr>
          <p:cNvPr id="5" name="Inhaltsplatzhalter 4">
            <a:extLst>
              <a:ext uri="{FF2B5EF4-FFF2-40B4-BE49-F238E27FC236}">
                <a16:creationId xmlns:a16="http://schemas.microsoft.com/office/drawing/2014/main" id="{1401DEB1-05A7-E924-7533-B7B693F36C07}"/>
              </a:ext>
            </a:extLst>
          </p:cNvPr>
          <p:cNvSpPr>
            <a:spLocks noGrp="1"/>
          </p:cNvSpPr>
          <p:nvPr>
            <p:ph idx="1"/>
          </p:nvPr>
        </p:nvSpPr>
        <p:spPr>
          <a:xfrm>
            <a:off x="1320655" y="2312276"/>
            <a:ext cx="9644650" cy="4317124"/>
          </a:xfrm>
        </p:spPr>
        <p:txBody>
          <a:bodyPr>
            <a:normAutofit lnSpcReduction="10000"/>
          </a:bodyPr>
          <a:lstStyle/>
          <a:p>
            <a:r>
              <a:rPr lang="en-US" dirty="0"/>
              <a:t>Economic diversification as a central driver of agroforestry adoption</a:t>
            </a:r>
          </a:p>
          <a:p>
            <a:r>
              <a:rPr lang="en-US" dirty="0"/>
              <a:t>Diversified outputs </a:t>
            </a:r>
            <a:r>
              <a:rPr lang="en-US" dirty="0" err="1"/>
              <a:t>stabilise</a:t>
            </a:r>
            <a:r>
              <a:rPr lang="en-US" dirty="0"/>
              <a:t> income</a:t>
            </a:r>
          </a:p>
          <a:p>
            <a:r>
              <a:rPr lang="en-US" dirty="0"/>
              <a:t>New income streams through fruit, nuts, honey, timber, carbon credits, tourism, or education</a:t>
            </a:r>
          </a:p>
          <a:p>
            <a:r>
              <a:rPr lang="en-US" dirty="0"/>
              <a:t>Buffering against volatile markets and reducing dependency on single commodities</a:t>
            </a:r>
          </a:p>
          <a:p>
            <a:r>
              <a:rPr lang="en-US" dirty="0"/>
              <a:t>Predominance of short food supply chains (SFSCs)</a:t>
            </a:r>
          </a:p>
          <a:p>
            <a:r>
              <a:rPr lang="en-US" dirty="0"/>
              <a:t>Success depends on short food supply chains and strong local identity</a:t>
            </a:r>
          </a:p>
          <a:p>
            <a:endParaRPr lang="de-DE" dirty="0"/>
          </a:p>
        </p:txBody>
      </p:sp>
    </p:spTree>
    <p:extLst>
      <p:ext uri="{BB962C8B-B14F-4D97-AF65-F5344CB8AC3E}">
        <p14:creationId xmlns:p14="http://schemas.microsoft.com/office/powerpoint/2010/main" val="290544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B510-8A76-3C13-5102-E531DC659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F3587-993F-A4EE-8A6C-A3D96EA0436E}"/>
              </a:ext>
            </a:extLst>
          </p:cNvPr>
          <p:cNvSpPr>
            <a:spLocks noGrp="1"/>
          </p:cNvSpPr>
          <p:nvPr>
            <p:ph type="title"/>
          </p:nvPr>
        </p:nvSpPr>
        <p:spPr>
          <a:xfrm>
            <a:off x="1312951" y="869449"/>
            <a:ext cx="9566098" cy="1345269"/>
          </a:xfrm>
        </p:spPr>
        <p:txBody>
          <a:bodyPr/>
          <a:lstStyle/>
          <a:p>
            <a:r>
              <a:rPr lang="en-US" dirty="0"/>
              <a:t>General findings across 24 case studies</a:t>
            </a:r>
          </a:p>
        </p:txBody>
      </p:sp>
      <p:pic>
        <p:nvPicPr>
          <p:cNvPr id="23" name="Picture Placeholder 22" descr="Crops, green and pink">
            <a:extLst>
              <a:ext uri="{FF2B5EF4-FFF2-40B4-BE49-F238E27FC236}">
                <a16:creationId xmlns:a16="http://schemas.microsoft.com/office/drawing/2014/main" id="{393F655D-C94C-EC42-C60C-52E72E9E3D8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2170113" y="0"/>
            <a:ext cx="7851775" cy="1239838"/>
          </a:xfrm>
        </p:spPr>
      </p:pic>
      <p:sp>
        <p:nvSpPr>
          <p:cNvPr id="26" name="Slide Number Placeholder 25">
            <a:extLst>
              <a:ext uri="{FF2B5EF4-FFF2-40B4-BE49-F238E27FC236}">
                <a16:creationId xmlns:a16="http://schemas.microsoft.com/office/drawing/2014/main" id="{6F040B1F-3FB6-2538-EF69-97BBEB7B8110}"/>
              </a:ext>
            </a:extLst>
          </p:cNvPr>
          <p:cNvSpPr>
            <a:spLocks noGrp="1"/>
          </p:cNvSpPr>
          <p:nvPr>
            <p:ph type="sldNum" sz="quarter" idx="12"/>
          </p:nvPr>
        </p:nvSpPr>
        <p:spPr>
          <a:xfrm>
            <a:off x="10712410" y="6172200"/>
            <a:ext cx="775429" cy="457200"/>
          </a:xfrm>
        </p:spPr>
        <p:txBody>
          <a:bodyPr/>
          <a:lstStyle/>
          <a:p>
            <a:fld id="{FAEF9944-A4F6-4C59-AEBD-678D6480B8EA}" type="slidenum">
              <a:rPr lang="en-US" smtClean="0"/>
              <a:pPr/>
              <a:t>8</a:t>
            </a:fld>
            <a:endParaRPr lang="en-US" dirty="0"/>
          </a:p>
        </p:txBody>
      </p:sp>
      <p:sp>
        <p:nvSpPr>
          <p:cNvPr id="5" name="Inhaltsplatzhalter 4">
            <a:extLst>
              <a:ext uri="{FF2B5EF4-FFF2-40B4-BE49-F238E27FC236}">
                <a16:creationId xmlns:a16="http://schemas.microsoft.com/office/drawing/2014/main" id="{DFE61336-EEE2-BDA2-C343-C183998A9D2F}"/>
              </a:ext>
            </a:extLst>
          </p:cNvPr>
          <p:cNvSpPr>
            <a:spLocks noGrp="1"/>
          </p:cNvSpPr>
          <p:nvPr>
            <p:ph idx="1"/>
          </p:nvPr>
        </p:nvSpPr>
        <p:spPr>
          <a:xfrm>
            <a:off x="1320655" y="2312276"/>
            <a:ext cx="9644650" cy="4317124"/>
          </a:xfrm>
        </p:spPr>
        <p:txBody>
          <a:bodyPr>
            <a:normAutofit lnSpcReduction="10000"/>
          </a:bodyPr>
          <a:lstStyle/>
          <a:p>
            <a:r>
              <a:rPr lang="en-US" dirty="0"/>
              <a:t>Agroforestry improves animal welfare and microclimate</a:t>
            </a:r>
          </a:p>
          <a:p>
            <a:r>
              <a:rPr lang="en-US" dirty="0"/>
              <a:t>Processing captures added value and enhances brand visibility. </a:t>
            </a:r>
            <a:r>
              <a:rPr lang="en-US" dirty="0" err="1"/>
              <a:t>Labour</a:t>
            </a:r>
            <a:r>
              <a:rPr lang="en-US" dirty="0"/>
              <a:t>-intensive but increases profitability and consumer trust </a:t>
            </a:r>
          </a:p>
          <a:p>
            <a:r>
              <a:rPr lang="en-US" dirty="0" err="1"/>
              <a:t>Monetises</a:t>
            </a:r>
            <a:r>
              <a:rPr lang="en-US" dirty="0"/>
              <a:t> ecosystem services; early examples of blended finance models</a:t>
            </a:r>
          </a:p>
          <a:p>
            <a:r>
              <a:rPr lang="en-US" dirty="0"/>
              <a:t>Integration of tree residues into energy systems reduces input costs and carbon footprint</a:t>
            </a:r>
          </a:p>
          <a:p>
            <a:r>
              <a:rPr lang="en-US" dirty="0"/>
              <a:t>Diversification into experiential services like agrotourism fosters public awareness and supports rural employment, with strong social and cultural co-benefits</a:t>
            </a:r>
          </a:p>
          <a:p>
            <a:endParaRPr lang="de-DE" dirty="0"/>
          </a:p>
        </p:txBody>
      </p:sp>
    </p:spTree>
    <p:extLst>
      <p:ext uri="{BB962C8B-B14F-4D97-AF65-F5344CB8AC3E}">
        <p14:creationId xmlns:p14="http://schemas.microsoft.com/office/powerpoint/2010/main" val="91802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5F8F-10F4-DA81-BB39-05A5EC970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EB6FF-ABB5-FC5A-0139-0D19F73EA266}"/>
              </a:ext>
            </a:extLst>
          </p:cNvPr>
          <p:cNvSpPr>
            <a:spLocks noGrp="1"/>
          </p:cNvSpPr>
          <p:nvPr>
            <p:ph type="title"/>
          </p:nvPr>
        </p:nvSpPr>
        <p:spPr>
          <a:xfrm>
            <a:off x="1312951" y="869449"/>
            <a:ext cx="9566098" cy="1345269"/>
          </a:xfrm>
        </p:spPr>
        <p:txBody>
          <a:bodyPr/>
          <a:lstStyle/>
          <a:p>
            <a:r>
              <a:rPr lang="en-US" dirty="0"/>
              <a:t>General findings across 24 case studies</a:t>
            </a:r>
          </a:p>
        </p:txBody>
      </p:sp>
      <p:pic>
        <p:nvPicPr>
          <p:cNvPr id="23" name="Picture Placeholder 22" descr="Crops, green and pink">
            <a:extLst>
              <a:ext uri="{FF2B5EF4-FFF2-40B4-BE49-F238E27FC236}">
                <a16:creationId xmlns:a16="http://schemas.microsoft.com/office/drawing/2014/main" id="{917E82C2-F040-6257-3F5F-B34A14928B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2170113" y="0"/>
            <a:ext cx="7851775" cy="1239838"/>
          </a:xfrm>
        </p:spPr>
      </p:pic>
      <p:sp>
        <p:nvSpPr>
          <p:cNvPr id="26" name="Slide Number Placeholder 25">
            <a:extLst>
              <a:ext uri="{FF2B5EF4-FFF2-40B4-BE49-F238E27FC236}">
                <a16:creationId xmlns:a16="http://schemas.microsoft.com/office/drawing/2014/main" id="{36DF1E12-EB04-3D1F-D736-D46B65B3CDBC}"/>
              </a:ext>
            </a:extLst>
          </p:cNvPr>
          <p:cNvSpPr>
            <a:spLocks noGrp="1"/>
          </p:cNvSpPr>
          <p:nvPr>
            <p:ph type="sldNum" sz="quarter" idx="12"/>
          </p:nvPr>
        </p:nvSpPr>
        <p:spPr>
          <a:xfrm>
            <a:off x="10712410" y="6172200"/>
            <a:ext cx="775429" cy="457200"/>
          </a:xfrm>
        </p:spPr>
        <p:txBody>
          <a:bodyPr/>
          <a:lstStyle/>
          <a:p>
            <a:fld id="{FAEF9944-A4F6-4C59-AEBD-678D6480B8EA}" type="slidenum">
              <a:rPr lang="en-US" smtClean="0"/>
              <a:pPr/>
              <a:t>9</a:t>
            </a:fld>
            <a:endParaRPr lang="en-US" dirty="0"/>
          </a:p>
        </p:txBody>
      </p:sp>
      <p:sp>
        <p:nvSpPr>
          <p:cNvPr id="5" name="Inhaltsplatzhalter 4">
            <a:extLst>
              <a:ext uri="{FF2B5EF4-FFF2-40B4-BE49-F238E27FC236}">
                <a16:creationId xmlns:a16="http://schemas.microsoft.com/office/drawing/2014/main" id="{C0D52BEA-FD66-65AD-74C7-A266CBA3A56B}"/>
              </a:ext>
            </a:extLst>
          </p:cNvPr>
          <p:cNvSpPr>
            <a:spLocks noGrp="1"/>
          </p:cNvSpPr>
          <p:nvPr>
            <p:ph idx="1"/>
          </p:nvPr>
        </p:nvSpPr>
        <p:spPr>
          <a:xfrm>
            <a:off x="1320655" y="2312276"/>
            <a:ext cx="9644650" cy="4317124"/>
          </a:xfrm>
        </p:spPr>
        <p:txBody>
          <a:bodyPr>
            <a:normAutofit/>
          </a:bodyPr>
          <a:lstStyle/>
          <a:p>
            <a:r>
              <a:rPr lang="en-US" dirty="0"/>
              <a:t>Integration across farms fosters regional identity and shared ecosystem management, supporting multifunctional landscapes and circular economies</a:t>
            </a:r>
            <a:endParaRPr lang="de-DE" dirty="0"/>
          </a:p>
        </p:txBody>
      </p:sp>
    </p:spTree>
    <p:extLst>
      <p:ext uri="{BB962C8B-B14F-4D97-AF65-F5344CB8AC3E}">
        <p14:creationId xmlns:p14="http://schemas.microsoft.com/office/powerpoint/2010/main" val="608083444"/>
      </p:ext>
    </p:extLst>
  </p:cSld>
  <p:clrMapOvr>
    <a:masterClrMapping/>
  </p:clrMapOvr>
</p:sld>
</file>

<file path=ppt/theme/theme1.xml><?xml version="1.0" encoding="utf-8"?>
<a:theme xmlns:a="http://schemas.openxmlformats.org/drawingml/2006/main" name="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EA91F8EBD6A64CA1E3A938BE538FE5" ma:contentTypeVersion="15" ma:contentTypeDescription="Create a new document." ma:contentTypeScope="" ma:versionID="32e0b9e47f285f039cc9a1f55c4564e8">
  <xsd:schema xmlns:xsd="http://www.w3.org/2001/XMLSchema" xmlns:xs="http://www.w3.org/2001/XMLSchema" xmlns:p="http://schemas.microsoft.com/office/2006/metadata/properties" xmlns:ns2="80406504-7de0-4090-8380-4117fbf29fd3" xmlns:ns3="c82082df-fdcd-4418-8512-ff2196a315f0" targetNamespace="http://schemas.microsoft.com/office/2006/metadata/properties" ma:root="true" ma:fieldsID="c41a39cbc9ecd24486963f1b36132849" ns2:_="" ns3:_="">
    <xsd:import namespace="80406504-7de0-4090-8380-4117fbf29fd3"/>
    <xsd:import namespace="c82082df-fdcd-4418-8512-ff2196a31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406504-7de0-4090-8380-4117fbf29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104055d-a7a1-4227-823d-893947fae55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2082df-fdcd-4418-8512-ff2196a315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be28a4d-7fad-48cc-9703-564a70111abd}" ma:internalName="TaxCatchAll" ma:showField="CatchAllData" ma:web="c82082df-fdcd-4418-8512-ff2196a315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82082df-fdcd-4418-8512-ff2196a315f0" xsi:nil="true"/>
    <lcf76f155ced4ddcb4097134ff3c332f xmlns="80406504-7de0-4090-8380-4117fbf29f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98EB76-D72C-4FD9-BB38-0CBED06367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406504-7de0-4090-8380-4117fbf29fd3"/>
    <ds:schemaRef ds:uri="c82082df-fdcd-4418-8512-ff2196a315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7E3E6D-C234-42F7-BBFB-E1247F82CF14}">
  <ds:schemaRefs>
    <ds:schemaRef ds:uri="http://schemas.microsoft.com/office/2006/metadata/properties"/>
    <ds:schemaRef ds:uri="http://schemas.microsoft.com/office/infopath/2007/PartnerControls"/>
    <ds:schemaRef ds:uri="c82082df-fdcd-4418-8512-ff2196a315f0"/>
    <ds:schemaRef ds:uri="80406504-7de0-4090-8380-4117fbf29fd3"/>
  </ds:schemaRefs>
</ds:datastoreItem>
</file>

<file path=customXml/itemProps3.xml><?xml version="1.0" encoding="utf-8"?>
<ds:datastoreItem xmlns:ds="http://schemas.openxmlformats.org/officeDocument/2006/customXml" ds:itemID="{3BCDD8AD-3CAE-4AE9-B686-7634181143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459</Words>
  <Application>Microsoft Office PowerPoint</Application>
  <PresentationFormat>Widescreen</PresentationFormat>
  <Paragraphs>72</Paragraphs>
  <Slides>14</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Meiryo</vt:lpstr>
      <vt:lpstr>Arial</vt:lpstr>
      <vt:lpstr>Calibri</vt:lpstr>
      <vt:lpstr>Calibri Light</vt:lpstr>
      <vt:lpstr>Corbel</vt:lpstr>
      <vt:lpstr>Office Theme</vt:lpstr>
      <vt:lpstr>1_Office Theme</vt:lpstr>
      <vt:lpstr>Custom Design</vt:lpstr>
      <vt:lpstr>Proven agroforestry business models and value-chain integration</vt:lpstr>
      <vt:lpstr>Agroforestry Basics </vt:lpstr>
      <vt:lpstr>Why should a farmer adopt Agroforestry?</vt:lpstr>
      <vt:lpstr>Why should a farmer adopt Agroforestry?</vt:lpstr>
      <vt:lpstr>Why should a farmer adopt Agroforestry?</vt:lpstr>
      <vt:lpstr>Why should a farmer adopt Agroforestry?</vt:lpstr>
      <vt:lpstr>General findings across 24 case studies</vt:lpstr>
      <vt:lpstr>General findings across 24 case studies</vt:lpstr>
      <vt:lpstr>General findings across 24 case studies</vt:lpstr>
      <vt:lpstr>Case 1:  Belgian farm</vt:lpstr>
      <vt:lpstr>Case 2: English Farm</vt:lpstr>
      <vt:lpstr>Case 2:  Hungarian farm</vt:lpstr>
      <vt:lpstr>Key Takeaways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Sibille Laura</dc:creator>
  <cp:lastModifiedBy>Galina Ivanova</cp:lastModifiedBy>
  <cp:revision>35</cp:revision>
  <dcterms:created xsi:type="dcterms:W3CDTF">2019-10-25T10:32:50Z</dcterms:created>
  <dcterms:modified xsi:type="dcterms:W3CDTF">2026-01-22T09:16:49Z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0x01010091EA91F8EBD6A64CA1E3A938BE538FE5</vt:lpwstr>
  </property>
  <property fmtid="{D5CDD505-2E9C-101B-9397-08002B2CF9AE}" pid="3" name="MediaServiceImageTags">
    <vt:lpwstr/>
  </property>
</Properties>
</file>