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50" r:id="rId6"/>
  </p:sldMasterIdLst>
  <p:notesMasterIdLst>
    <p:notesMasterId r:id="rId31"/>
  </p:notesMasterIdLst>
  <p:sldIdLst>
    <p:sldId id="256" r:id="rId7"/>
    <p:sldId id="476" r:id="rId8"/>
    <p:sldId id="471" r:id="rId9"/>
    <p:sldId id="435" r:id="rId10"/>
    <p:sldId id="478" r:id="rId11"/>
    <p:sldId id="475" r:id="rId12"/>
    <p:sldId id="444" r:id="rId13"/>
    <p:sldId id="472" r:id="rId14"/>
    <p:sldId id="374" r:id="rId15"/>
    <p:sldId id="473" r:id="rId16"/>
    <p:sldId id="463" r:id="rId17"/>
    <p:sldId id="462" r:id="rId18"/>
    <p:sldId id="391" r:id="rId19"/>
    <p:sldId id="477" r:id="rId20"/>
    <p:sldId id="469" r:id="rId21"/>
    <p:sldId id="447" r:id="rId22"/>
    <p:sldId id="417" r:id="rId23"/>
    <p:sldId id="468" r:id="rId24"/>
    <p:sldId id="358" r:id="rId25"/>
    <p:sldId id="850" r:id="rId26"/>
    <p:sldId id="855" r:id="rId27"/>
    <p:sldId id="464" r:id="rId28"/>
    <p:sldId id="465" r:id="rId29"/>
    <p:sldId id="467"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072FFF-E90E-1820-D1AE-619E44863FA2}" name="Tiago Zibecchi" initials="TZ" userId="S::tiago.zibecchi@euromed-economists.org::dd386ecb-a1f4-46c2-862a-fee0090a06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A14"/>
    <a:srgbClr val="F70C0C"/>
    <a:srgbClr val="C0E0A0"/>
    <a:srgbClr val="8DC752"/>
    <a:srgbClr val="F8991C"/>
    <a:srgbClr val="C1865B"/>
    <a:srgbClr val="FFFFFF"/>
    <a:srgbClr val="9400D4"/>
    <a:srgbClr val="FAB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0EA68-19F8-8EDE-B26B-ACAE16610FCE}" v="16" dt="2025-12-09T17:08:11.412"/>
    <p1510:client id="{24F72A06-4A16-2D71-DABE-CD40921F8299}" v="513" dt="2025-12-10T11:41:14.613"/>
    <p1510:client id="{82E37305-CEDB-C8B7-5AE2-6CED4DEEEC76}" v="67" dt="2025-12-10T13:39:01.742"/>
    <p1510:client id="{8784FA59-25C2-1B21-3AE6-5C9803270357}" v="1804" dt="2025-12-11T14:25:50.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15" autoAdjust="0"/>
  </p:normalViewPr>
  <p:slideViewPr>
    <p:cSldViewPr snapToGrid="0">
      <p:cViewPr varScale="1">
        <p:scale>
          <a:sx n="74" d="100"/>
          <a:sy n="74" d="100"/>
        </p:scale>
        <p:origin x="101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184F7-7159-4E38-A792-CA9669945547}" type="doc">
      <dgm:prSet loTypeId="urn:microsoft.com/office/officeart/2005/8/layout/hProcess9" loCatId="process" qsTypeId="urn:microsoft.com/office/officeart/2005/8/quickstyle/simple5" qsCatId="simple" csTypeId="urn:microsoft.com/office/officeart/2005/8/colors/accent1_2" csCatId="accent1" phldr="1"/>
      <dgm:spPr/>
      <dgm:t>
        <a:bodyPr/>
        <a:lstStyle/>
        <a:p>
          <a:endParaRPr lang="es-ES"/>
        </a:p>
      </dgm:t>
    </dgm:pt>
    <dgm:pt modelId="{F093D1A4-FD9D-4E89-BFFE-CD75A52683E2}">
      <dgm:prSet phldrT="[Texto]" phldr="0" custT="1"/>
      <dgm:spPr/>
      <dgm:t>
        <a:bodyPr/>
        <a:lstStyle/>
        <a:p>
          <a:pPr rtl="0"/>
          <a:r>
            <a:rPr lang="es-ES" sz="2400" dirty="0">
              <a:latin typeface="Calibri"/>
              <a:ea typeface="Calibri"/>
              <a:cs typeface="Calibri"/>
            </a:rPr>
            <a:t> Ex-Ante </a:t>
          </a:r>
          <a:r>
            <a:rPr lang="es-ES" sz="2400" dirty="0" err="1">
              <a:latin typeface="Calibri"/>
              <a:ea typeface="Calibri"/>
              <a:cs typeface="Calibri"/>
            </a:rPr>
            <a:t>based</a:t>
          </a:r>
          <a:r>
            <a:rPr lang="es-ES" sz="2400" dirty="0">
              <a:latin typeface="Calibri"/>
              <a:ea typeface="Calibri"/>
              <a:cs typeface="Calibri"/>
            </a:rPr>
            <a:t> </a:t>
          </a:r>
          <a:r>
            <a:rPr lang="es-ES" sz="2400" dirty="0" err="1">
              <a:latin typeface="Calibri"/>
              <a:ea typeface="Calibri"/>
              <a:cs typeface="Calibri"/>
            </a:rPr>
            <a:t>payments</a:t>
          </a:r>
          <a:endParaRPr lang="es-ES" sz="2400" dirty="0">
            <a:latin typeface="Calibri"/>
            <a:ea typeface="Calibri"/>
            <a:cs typeface="Calibri"/>
          </a:endParaRPr>
        </a:p>
      </dgm:t>
    </dgm:pt>
    <dgm:pt modelId="{EC81D573-AD86-4AC9-8539-8195F8917C29}" type="parTrans" cxnId="{6E208897-AE4C-427F-BB8B-346E00B06A55}">
      <dgm:prSet/>
      <dgm:spPr/>
      <dgm:t>
        <a:bodyPr/>
        <a:lstStyle/>
        <a:p>
          <a:endParaRPr lang="es-ES"/>
        </a:p>
      </dgm:t>
    </dgm:pt>
    <dgm:pt modelId="{2DB4FFB6-86C7-4900-8ED1-08A97B5A4123}" type="sibTrans" cxnId="{6E208897-AE4C-427F-BB8B-346E00B06A55}">
      <dgm:prSet/>
      <dgm:spPr/>
      <dgm:t>
        <a:bodyPr/>
        <a:lstStyle/>
        <a:p>
          <a:endParaRPr lang="es-ES"/>
        </a:p>
      </dgm:t>
    </dgm:pt>
    <dgm:pt modelId="{C0C25B6A-E50C-48A7-A370-5A4EFC713EC8}">
      <dgm:prSet phldrT="[Texto]" phldr="0" custT="1"/>
      <dgm:spPr/>
      <dgm:t>
        <a:bodyPr/>
        <a:lstStyle/>
        <a:p>
          <a:pPr rtl="0"/>
          <a:r>
            <a:rPr lang="es-ES" sz="2400" dirty="0" err="1">
              <a:latin typeface="Calibri"/>
              <a:ea typeface="Calibri"/>
              <a:cs typeface="Calibri"/>
            </a:rPr>
            <a:t>Result</a:t>
          </a:r>
          <a:r>
            <a:rPr lang="es-ES" sz="2400" dirty="0">
              <a:latin typeface="Calibri"/>
              <a:ea typeface="Calibri"/>
              <a:cs typeface="Calibri"/>
            </a:rPr>
            <a:t> </a:t>
          </a:r>
          <a:r>
            <a:rPr lang="es-ES" sz="2400" dirty="0" err="1">
              <a:latin typeface="Calibri"/>
              <a:ea typeface="Calibri"/>
              <a:cs typeface="Calibri"/>
            </a:rPr>
            <a:t>based</a:t>
          </a:r>
          <a:r>
            <a:rPr lang="es-ES" sz="2400" dirty="0">
              <a:latin typeface="Calibri"/>
              <a:ea typeface="Calibri"/>
              <a:cs typeface="Calibri"/>
            </a:rPr>
            <a:t> </a:t>
          </a:r>
          <a:r>
            <a:rPr lang="es-ES" sz="2400" dirty="0" err="1">
              <a:latin typeface="Calibri"/>
              <a:ea typeface="Calibri"/>
              <a:cs typeface="Calibri"/>
            </a:rPr>
            <a:t>payments</a:t>
          </a:r>
          <a:endParaRPr lang="es-ES" sz="2400" dirty="0">
            <a:latin typeface="Calibri"/>
            <a:ea typeface="Calibri"/>
            <a:cs typeface="Calibri"/>
          </a:endParaRPr>
        </a:p>
      </dgm:t>
    </dgm:pt>
    <dgm:pt modelId="{589460FF-1EF6-4805-9B0D-22E70F85E207}" type="parTrans" cxnId="{9899CE6C-E78F-4C64-9A31-7A5612328A37}">
      <dgm:prSet/>
      <dgm:spPr/>
      <dgm:t>
        <a:bodyPr/>
        <a:lstStyle/>
        <a:p>
          <a:endParaRPr lang="es-ES"/>
        </a:p>
      </dgm:t>
    </dgm:pt>
    <dgm:pt modelId="{A7C2A5DE-F54A-48DE-8B05-C4A90C34FF70}" type="sibTrans" cxnId="{9899CE6C-E78F-4C64-9A31-7A5612328A37}">
      <dgm:prSet/>
      <dgm:spPr/>
      <dgm:t>
        <a:bodyPr/>
        <a:lstStyle/>
        <a:p>
          <a:endParaRPr lang="es-ES"/>
        </a:p>
      </dgm:t>
    </dgm:pt>
    <dgm:pt modelId="{DCF86329-464B-4EAA-AA73-CB6DD2068D4C}">
      <dgm:prSet phldrT="[Texto]" phldr="0" custT="1"/>
      <dgm:spPr/>
      <dgm:t>
        <a:bodyPr/>
        <a:lstStyle/>
        <a:p>
          <a:r>
            <a:rPr lang="es-ES" sz="2400" dirty="0" err="1">
              <a:latin typeface="Calibri"/>
              <a:ea typeface="Calibri"/>
              <a:cs typeface="Calibri"/>
            </a:rPr>
            <a:t>Action</a:t>
          </a:r>
          <a:r>
            <a:rPr lang="es-ES" sz="2400" dirty="0">
              <a:latin typeface="Calibri"/>
              <a:ea typeface="Calibri"/>
              <a:cs typeface="Calibri"/>
            </a:rPr>
            <a:t> </a:t>
          </a:r>
          <a:r>
            <a:rPr lang="es-ES" sz="2400" dirty="0" err="1">
              <a:latin typeface="Calibri"/>
              <a:ea typeface="Calibri"/>
              <a:cs typeface="Calibri"/>
            </a:rPr>
            <a:t>based</a:t>
          </a:r>
          <a:r>
            <a:rPr lang="es-ES" sz="2400" dirty="0">
              <a:latin typeface="Calibri"/>
              <a:ea typeface="Calibri"/>
              <a:cs typeface="Calibri"/>
            </a:rPr>
            <a:t> </a:t>
          </a:r>
          <a:r>
            <a:rPr lang="es-ES" sz="2400" dirty="0" err="1">
              <a:latin typeface="Calibri"/>
              <a:ea typeface="Calibri"/>
              <a:cs typeface="Calibri"/>
            </a:rPr>
            <a:t>payments</a:t>
          </a:r>
          <a:endParaRPr lang="es-ES" sz="2400" dirty="0">
            <a:latin typeface="Calibri"/>
            <a:ea typeface="Calibri"/>
            <a:cs typeface="Calibri"/>
          </a:endParaRPr>
        </a:p>
      </dgm:t>
    </dgm:pt>
    <dgm:pt modelId="{8CAE004E-1DB8-4FBF-A46D-999BB3155C8D}" type="parTrans" cxnId="{49CDDBA5-6BA6-40E1-B693-224ADD9EEBDB}">
      <dgm:prSet/>
      <dgm:spPr/>
      <dgm:t>
        <a:bodyPr/>
        <a:lstStyle/>
        <a:p>
          <a:endParaRPr lang="es-ES"/>
        </a:p>
      </dgm:t>
    </dgm:pt>
    <dgm:pt modelId="{B9FCBDAC-2F84-49CB-9561-D3E8AADDEAD1}" type="sibTrans" cxnId="{49CDDBA5-6BA6-40E1-B693-224ADD9EEBDB}">
      <dgm:prSet/>
      <dgm:spPr/>
      <dgm:t>
        <a:bodyPr/>
        <a:lstStyle/>
        <a:p>
          <a:endParaRPr lang="es-ES"/>
        </a:p>
      </dgm:t>
    </dgm:pt>
    <dgm:pt modelId="{3C3DB074-E4D1-454B-8719-729074F34E06}">
      <dgm:prSet phldrT="[Texto]" phldr="0"/>
      <dgm:spPr/>
      <dgm:t>
        <a:bodyPr/>
        <a:lstStyle/>
        <a:p>
          <a:pPr rtl="0"/>
          <a:r>
            <a:rPr lang="es-ES" sz="2400" dirty="0" err="1">
              <a:latin typeface="Calibri"/>
              <a:ea typeface="Calibri"/>
              <a:cs typeface="Calibri"/>
            </a:rPr>
            <a:t>Advisory</a:t>
          </a:r>
          <a:r>
            <a:rPr lang="es-ES" sz="2400" dirty="0">
              <a:latin typeface="Calibri"/>
              <a:ea typeface="Calibri"/>
              <a:cs typeface="Calibri"/>
            </a:rPr>
            <a:t> </a:t>
          </a:r>
          <a:r>
            <a:rPr lang="es-ES" sz="2400" dirty="0" err="1">
              <a:latin typeface="Calibri"/>
              <a:ea typeface="Calibri"/>
              <a:cs typeface="Calibri"/>
            </a:rPr>
            <a:t>Services</a:t>
          </a:r>
          <a:endParaRPr lang="es-ES" sz="2400" dirty="0">
            <a:latin typeface="Calibri"/>
            <a:ea typeface="Calibri"/>
            <a:cs typeface="Calibri"/>
          </a:endParaRPr>
        </a:p>
      </dgm:t>
    </dgm:pt>
    <dgm:pt modelId="{0B133CB2-BB6E-4216-9997-7FA924298818}" type="parTrans" cxnId="{5E7B5954-CAF7-4E6C-B0A6-A1DBE74AE0E3}">
      <dgm:prSet/>
      <dgm:spPr/>
      <dgm:t>
        <a:bodyPr/>
        <a:lstStyle/>
        <a:p>
          <a:endParaRPr lang="es-ES"/>
        </a:p>
      </dgm:t>
    </dgm:pt>
    <dgm:pt modelId="{76000BA9-A36C-479C-B5E6-4F023DA79B36}" type="sibTrans" cxnId="{5E7B5954-CAF7-4E6C-B0A6-A1DBE74AE0E3}">
      <dgm:prSet/>
      <dgm:spPr/>
      <dgm:t>
        <a:bodyPr/>
        <a:lstStyle/>
        <a:p>
          <a:endParaRPr lang="es-ES"/>
        </a:p>
      </dgm:t>
    </dgm:pt>
    <dgm:pt modelId="{E9B5EB1B-8C56-4635-873D-92B2B526D808}" type="pres">
      <dgm:prSet presAssocID="{43E184F7-7159-4E38-A792-CA9669945547}" presName="CompostProcess" presStyleCnt="0">
        <dgm:presLayoutVars>
          <dgm:dir/>
          <dgm:resizeHandles val="exact"/>
        </dgm:presLayoutVars>
      </dgm:prSet>
      <dgm:spPr/>
    </dgm:pt>
    <dgm:pt modelId="{D0A2A454-453F-4652-98DD-E07A6FAAB6E7}" type="pres">
      <dgm:prSet presAssocID="{43E184F7-7159-4E38-A792-CA9669945547}" presName="arrow" presStyleLbl="bgShp" presStyleIdx="0" presStyleCnt="1" custScaleX="117585"/>
      <dgm:spPr>
        <a:solidFill>
          <a:schemeClr val="tx1">
            <a:lumMod val="10000"/>
            <a:lumOff val="90000"/>
          </a:schemeClr>
        </a:solidFill>
      </dgm:spPr>
    </dgm:pt>
    <dgm:pt modelId="{EEA2368D-859B-479C-9675-CD5166B6CDC6}" type="pres">
      <dgm:prSet presAssocID="{43E184F7-7159-4E38-A792-CA9669945547}" presName="linearProcess" presStyleCnt="0"/>
      <dgm:spPr/>
    </dgm:pt>
    <dgm:pt modelId="{62F58FB4-5CE3-41AB-9F22-0F2BA215F374}" type="pres">
      <dgm:prSet presAssocID="{F093D1A4-FD9D-4E89-BFFE-CD75A52683E2}" presName="textNode" presStyleLbl="node1" presStyleIdx="0" presStyleCnt="4">
        <dgm:presLayoutVars>
          <dgm:bulletEnabled val="1"/>
        </dgm:presLayoutVars>
      </dgm:prSet>
      <dgm:spPr/>
    </dgm:pt>
    <dgm:pt modelId="{46A8591C-F245-4931-A37A-124A4D28FD64}" type="pres">
      <dgm:prSet presAssocID="{2DB4FFB6-86C7-4900-8ED1-08A97B5A4123}" presName="sibTrans" presStyleCnt="0"/>
      <dgm:spPr/>
    </dgm:pt>
    <dgm:pt modelId="{C3EEB577-9429-4AB0-97A5-A1386B07974F}" type="pres">
      <dgm:prSet presAssocID="{DCF86329-464B-4EAA-AA73-CB6DD2068D4C}" presName="textNode" presStyleLbl="node1" presStyleIdx="1" presStyleCnt="4">
        <dgm:presLayoutVars>
          <dgm:bulletEnabled val="1"/>
        </dgm:presLayoutVars>
      </dgm:prSet>
      <dgm:spPr/>
    </dgm:pt>
    <dgm:pt modelId="{868A584C-07B2-4D6D-9A70-DC2693602BC1}" type="pres">
      <dgm:prSet presAssocID="{B9FCBDAC-2F84-49CB-9561-D3E8AADDEAD1}" presName="sibTrans" presStyleCnt="0"/>
      <dgm:spPr/>
    </dgm:pt>
    <dgm:pt modelId="{CD9C65B1-30F6-4AEE-A9AB-C35E3B47E0C7}" type="pres">
      <dgm:prSet presAssocID="{C0C25B6A-E50C-48A7-A370-5A4EFC713EC8}" presName="textNode" presStyleLbl="node1" presStyleIdx="2" presStyleCnt="4">
        <dgm:presLayoutVars>
          <dgm:bulletEnabled val="1"/>
        </dgm:presLayoutVars>
      </dgm:prSet>
      <dgm:spPr/>
    </dgm:pt>
    <dgm:pt modelId="{BABD4C3E-44AE-4A62-A10B-07BF32E6E8E0}" type="pres">
      <dgm:prSet presAssocID="{A7C2A5DE-F54A-48DE-8B05-C4A90C34FF70}" presName="sibTrans" presStyleCnt="0"/>
      <dgm:spPr/>
    </dgm:pt>
    <dgm:pt modelId="{A00AFDBA-1C99-4DF9-A141-7674AFBBDA32}" type="pres">
      <dgm:prSet presAssocID="{3C3DB074-E4D1-454B-8719-729074F34E06}" presName="textNode" presStyleLbl="node1" presStyleIdx="3" presStyleCnt="4">
        <dgm:presLayoutVars>
          <dgm:bulletEnabled val="1"/>
        </dgm:presLayoutVars>
      </dgm:prSet>
      <dgm:spPr/>
    </dgm:pt>
  </dgm:ptLst>
  <dgm:cxnLst>
    <dgm:cxn modelId="{7B7F1D1B-A909-4A3C-9668-E74342974487}" type="presOf" srcId="{43E184F7-7159-4E38-A792-CA9669945547}" destId="{E9B5EB1B-8C56-4635-873D-92B2B526D808}" srcOrd="0" destOrd="0" presId="urn:microsoft.com/office/officeart/2005/8/layout/hProcess9"/>
    <dgm:cxn modelId="{99BB2768-3A5C-4A4F-82D4-A85AAD38A723}" type="presOf" srcId="{3C3DB074-E4D1-454B-8719-729074F34E06}" destId="{A00AFDBA-1C99-4DF9-A141-7674AFBBDA32}" srcOrd="0" destOrd="0" presId="urn:microsoft.com/office/officeart/2005/8/layout/hProcess9"/>
    <dgm:cxn modelId="{9899CE6C-E78F-4C64-9A31-7A5612328A37}" srcId="{43E184F7-7159-4E38-A792-CA9669945547}" destId="{C0C25B6A-E50C-48A7-A370-5A4EFC713EC8}" srcOrd="2" destOrd="0" parTransId="{589460FF-1EF6-4805-9B0D-22E70F85E207}" sibTransId="{A7C2A5DE-F54A-48DE-8B05-C4A90C34FF70}"/>
    <dgm:cxn modelId="{5E7B5954-CAF7-4E6C-B0A6-A1DBE74AE0E3}" srcId="{43E184F7-7159-4E38-A792-CA9669945547}" destId="{3C3DB074-E4D1-454B-8719-729074F34E06}" srcOrd="3" destOrd="0" parTransId="{0B133CB2-BB6E-4216-9997-7FA924298818}" sibTransId="{76000BA9-A36C-479C-B5E6-4F023DA79B36}"/>
    <dgm:cxn modelId="{AFDAEA7C-0B0B-4EA2-AA8B-E2D462CCDA10}" type="presOf" srcId="{DCF86329-464B-4EAA-AA73-CB6DD2068D4C}" destId="{C3EEB577-9429-4AB0-97A5-A1386B07974F}" srcOrd="0" destOrd="0" presId="urn:microsoft.com/office/officeart/2005/8/layout/hProcess9"/>
    <dgm:cxn modelId="{6E208897-AE4C-427F-BB8B-346E00B06A55}" srcId="{43E184F7-7159-4E38-A792-CA9669945547}" destId="{F093D1A4-FD9D-4E89-BFFE-CD75A52683E2}" srcOrd="0" destOrd="0" parTransId="{EC81D573-AD86-4AC9-8539-8195F8917C29}" sibTransId="{2DB4FFB6-86C7-4900-8ED1-08A97B5A4123}"/>
    <dgm:cxn modelId="{49CDDBA5-6BA6-40E1-B693-224ADD9EEBDB}" srcId="{43E184F7-7159-4E38-A792-CA9669945547}" destId="{DCF86329-464B-4EAA-AA73-CB6DD2068D4C}" srcOrd="1" destOrd="0" parTransId="{8CAE004E-1DB8-4FBF-A46D-999BB3155C8D}" sibTransId="{B9FCBDAC-2F84-49CB-9561-D3E8AADDEAD1}"/>
    <dgm:cxn modelId="{44F6AEC8-AF8D-4D10-BB59-0244E452B984}" type="presOf" srcId="{C0C25B6A-E50C-48A7-A370-5A4EFC713EC8}" destId="{CD9C65B1-30F6-4AEE-A9AB-C35E3B47E0C7}" srcOrd="0" destOrd="0" presId="urn:microsoft.com/office/officeart/2005/8/layout/hProcess9"/>
    <dgm:cxn modelId="{1A0F63F6-4348-4C40-A1B7-40A0CBA957F9}" type="presOf" srcId="{F093D1A4-FD9D-4E89-BFFE-CD75A52683E2}" destId="{62F58FB4-5CE3-41AB-9F22-0F2BA215F374}" srcOrd="0" destOrd="0" presId="urn:microsoft.com/office/officeart/2005/8/layout/hProcess9"/>
    <dgm:cxn modelId="{1CE1B5CB-C937-4649-ADA5-C5C17AB6E4B6}" type="presParOf" srcId="{E9B5EB1B-8C56-4635-873D-92B2B526D808}" destId="{D0A2A454-453F-4652-98DD-E07A6FAAB6E7}" srcOrd="0" destOrd="0" presId="urn:microsoft.com/office/officeart/2005/8/layout/hProcess9"/>
    <dgm:cxn modelId="{6B8E8067-1BB6-42F6-9F9E-422A04250C81}" type="presParOf" srcId="{E9B5EB1B-8C56-4635-873D-92B2B526D808}" destId="{EEA2368D-859B-479C-9675-CD5166B6CDC6}" srcOrd="1" destOrd="0" presId="urn:microsoft.com/office/officeart/2005/8/layout/hProcess9"/>
    <dgm:cxn modelId="{F1B05C88-37A9-4C45-BE0C-B63D77E63703}" type="presParOf" srcId="{EEA2368D-859B-479C-9675-CD5166B6CDC6}" destId="{62F58FB4-5CE3-41AB-9F22-0F2BA215F374}" srcOrd="0" destOrd="0" presId="urn:microsoft.com/office/officeart/2005/8/layout/hProcess9"/>
    <dgm:cxn modelId="{EA953BAB-397C-423D-8111-7964874AAA2C}" type="presParOf" srcId="{EEA2368D-859B-479C-9675-CD5166B6CDC6}" destId="{46A8591C-F245-4931-A37A-124A4D28FD64}" srcOrd="1" destOrd="0" presId="urn:microsoft.com/office/officeart/2005/8/layout/hProcess9"/>
    <dgm:cxn modelId="{DCF9524F-5463-42AF-842C-2D3EF897EA0E}" type="presParOf" srcId="{EEA2368D-859B-479C-9675-CD5166B6CDC6}" destId="{C3EEB577-9429-4AB0-97A5-A1386B07974F}" srcOrd="2" destOrd="0" presId="urn:microsoft.com/office/officeart/2005/8/layout/hProcess9"/>
    <dgm:cxn modelId="{40AA74E3-7FE3-4B88-9A0D-C854BF9FE6CB}" type="presParOf" srcId="{EEA2368D-859B-479C-9675-CD5166B6CDC6}" destId="{868A584C-07B2-4D6D-9A70-DC2693602BC1}" srcOrd="3" destOrd="0" presId="urn:microsoft.com/office/officeart/2005/8/layout/hProcess9"/>
    <dgm:cxn modelId="{B97BC45D-26A7-44F7-8A90-68EDD78CB93F}" type="presParOf" srcId="{EEA2368D-859B-479C-9675-CD5166B6CDC6}" destId="{CD9C65B1-30F6-4AEE-A9AB-C35E3B47E0C7}" srcOrd="4" destOrd="0" presId="urn:microsoft.com/office/officeart/2005/8/layout/hProcess9"/>
    <dgm:cxn modelId="{CB5931DB-F6E9-4E54-BF73-C94423232181}" type="presParOf" srcId="{EEA2368D-859B-479C-9675-CD5166B6CDC6}" destId="{BABD4C3E-44AE-4A62-A10B-07BF32E6E8E0}" srcOrd="5" destOrd="0" presId="urn:microsoft.com/office/officeart/2005/8/layout/hProcess9"/>
    <dgm:cxn modelId="{2A28500F-8186-46E3-947F-C7081B537CF2}" type="presParOf" srcId="{EEA2368D-859B-479C-9675-CD5166B6CDC6}" destId="{A00AFDBA-1C99-4DF9-A141-7674AFBBDA32}"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2A454-453F-4652-98DD-E07A6FAAB6E7}">
      <dsp:nvSpPr>
        <dsp:cNvPr id="0" name=""/>
        <dsp:cNvSpPr/>
      </dsp:nvSpPr>
      <dsp:spPr>
        <a:xfrm>
          <a:off x="2693" y="0"/>
          <a:ext cx="10205246" cy="2270748"/>
        </a:xfrm>
        <a:prstGeom prst="rightArrow">
          <a:avLst/>
        </a:prstGeom>
        <a:solidFill>
          <a:schemeClr val="tx1">
            <a:lumMod val="10000"/>
            <a:lumOff val="90000"/>
          </a:schemeClr>
        </a:solidFill>
        <a:ln>
          <a:noFill/>
        </a:ln>
        <a:effectLst/>
      </dsp:spPr>
      <dsp:style>
        <a:lnRef idx="0">
          <a:scrgbClr r="0" g="0" b="0"/>
        </a:lnRef>
        <a:fillRef idx="1">
          <a:scrgbClr r="0" g="0" b="0"/>
        </a:fillRef>
        <a:effectRef idx="2">
          <a:scrgbClr r="0" g="0" b="0"/>
        </a:effectRef>
        <a:fontRef idx="minor"/>
      </dsp:style>
    </dsp:sp>
    <dsp:sp modelId="{62F58FB4-5CE3-41AB-9F22-0F2BA215F374}">
      <dsp:nvSpPr>
        <dsp:cNvPr id="0" name=""/>
        <dsp:cNvSpPr/>
      </dsp:nvSpPr>
      <dsp:spPr>
        <a:xfrm>
          <a:off x="366" y="681224"/>
          <a:ext cx="2409262" cy="9082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ES" sz="2400" kern="1200" dirty="0">
              <a:latin typeface="Calibri"/>
              <a:ea typeface="Calibri"/>
              <a:cs typeface="Calibri"/>
            </a:rPr>
            <a:t> Ex-Ante </a:t>
          </a:r>
          <a:r>
            <a:rPr lang="es-ES" sz="2400" kern="1200" dirty="0" err="1">
              <a:latin typeface="Calibri"/>
              <a:ea typeface="Calibri"/>
              <a:cs typeface="Calibri"/>
            </a:rPr>
            <a:t>based</a:t>
          </a:r>
          <a:r>
            <a:rPr lang="es-ES" sz="2400" kern="1200" dirty="0">
              <a:latin typeface="Calibri"/>
              <a:ea typeface="Calibri"/>
              <a:cs typeface="Calibri"/>
            </a:rPr>
            <a:t> </a:t>
          </a:r>
          <a:r>
            <a:rPr lang="es-ES" sz="2400" kern="1200" dirty="0" err="1">
              <a:latin typeface="Calibri"/>
              <a:ea typeface="Calibri"/>
              <a:cs typeface="Calibri"/>
            </a:rPr>
            <a:t>payments</a:t>
          </a:r>
          <a:endParaRPr lang="es-ES" sz="2400" kern="1200" dirty="0">
            <a:latin typeface="Calibri"/>
            <a:ea typeface="Calibri"/>
            <a:cs typeface="Calibri"/>
          </a:endParaRPr>
        </a:p>
      </dsp:txBody>
      <dsp:txXfrm>
        <a:off x="44706" y="725564"/>
        <a:ext cx="2320582" cy="819619"/>
      </dsp:txXfrm>
    </dsp:sp>
    <dsp:sp modelId="{C3EEB577-9429-4AB0-97A5-A1386B07974F}">
      <dsp:nvSpPr>
        <dsp:cNvPr id="0" name=""/>
        <dsp:cNvSpPr/>
      </dsp:nvSpPr>
      <dsp:spPr>
        <a:xfrm>
          <a:off x="2600579" y="681224"/>
          <a:ext cx="2409262" cy="9082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err="1">
              <a:latin typeface="Calibri"/>
              <a:ea typeface="Calibri"/>
              <a:cs typeface="Calibri"/>
            </a:rPr>
            <a:t>Action</a:t>
          </a:r>
          <a:r>
            <a:rPr lang="es-ES" sz="2400" kern="1200" dirty="0">
              <a:latin typeface="Calibri"/>
              <a:ea typeface="Calibri"/>
              <a:cs typeface="Calibri"/>
            </a:rPr>
            <a:t> </a:t>
          </a:r>
          <a:r>
            <a:rPr lang="es-ES" sz="2400" kern="1200" dirty="0" err="1">
              <a:latin typeface="Calibri"/>
              <a:ea typeface="Calibri"/>
              <a:cs typeface="Calibri"/>
            </a:rPr>
            <a:t>based</a:t>
          </a:r>
          <a:r>
            <a:rPr lang="es-ES" sz="2400" kern="1200" dirty="0">
              <a:latin typeface="Calibri"/>
              <a:ea typeface="Calibri"/>
              <a:cs typeface="Calibri"/>
            </a:rPr>
            <a:t> </a:t>
          </a:r>
          <a:r>
            <a:rPr lang="es-ES" sz="2400" kern="1200" dirty="0" err="1">
              <a:latin typeface="Calibri"/>
              <a:ea typeface="Calibri"/>
              <a:cs typeface="Calibri"/>
            </a:rPr>
            <a:t>payments</a:t>
          </a:r>
          <a:endParaRPr lang="es-ES" sz="2400" kern="1200" dirty="0">
            <a:latin typeface="Calibri"/>
            <a:ea typeface="Calibri"/>
            <a:cs typeface="Calibri"/>
          </a:endParaRPr>
        </a:p>
      </dsp:txBody>
      <dsp:txXfrm>
        <a:off x="2644919" y="725564"/>
        <a:ext cx="2320582" cy="819619"/>
      </dsp:txXfrm>
    </dsp:sp>
    <dsp:sp modelId="{CD9C65B1-30F6-4AEE-A9AB-C35E3B47E0C7}">
      <dsp:nvSpPr>
        <dsp:cNvPr id="0" name=""/>
        <dsp:cNvSpPr/>
      </dsp:nvSpPr>
      <dsp:spPr>
        <a:xfrm>
          <a:off x="5200791" y="681224"/>
          <a:ext cx="2409262" cy="9082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s-ES" sz="2400" kern="1200" dirty="0" err="1">
              <a:latin typeface="Calibri"/>
              <a:ea typeface="Calibri"/>
              <a:cs typeface="Calibri"/>
            </a:rPr>
            <a:t>Result</a:t>
          </a:r>
          <a:r>
            <a:rPr lang="es-ES" sz="2400" kern="1200" dirty="0">
              <a:latin typeface="Calibri"/>
              <a:ea typeface="Calibri"/>
              <a:cs typeface="Calibri"/>
            </a:rPr>
            <a:t> </a:t>
          </a:r>
          <a:r>
            <a:rPr lang="es-ES" sz="2400" kern="1200" dirty="0" err="1">
              <a:latin typeface="Calibri"/>
              <a:ea typeface="Calibri"/>
              <a:cs typeface="Calibri"/>
            </a:rPr>
            <a:t>based</a:t>
          </a:r>
          <a:r>
            <a:rPr lang="es-ES" sz="2400" kern="1200" dirty="0">
              <a:latin typeface="Calibri"/>
              <a:ea typeface="Calibri"/>
              <a:cs typeface="Calibri"/>
            </a:rPr>
            <a:t> </a:t>
          </a:r>
          <a:r>
            <a:rPr lang="es-ES" sz="2400" kern="1200" dirty="0" err="1">
              <a:latin typeface="Calibri"/>
              <a:ea typeface="Calibri"/>
              <a:cs typeface="Calibri"/>
            </a:rPr>
            <a:t>payments</a:t>
          </a:r>
          <a:endParaRPr lang="es-ES" sz="2400" kern="1200" dirty="0">
            <a:latin typeface="Calibri"/>
            <a:ea typeface="Calibri"/>
            <a:cs typeface="Calibri"/>
          </a:endParaRPr>
        </a:p>
      </dsp:txBody>
      <dsp:txXfrm>
        <a:off x="5245131" y="725564"/>
        <a:ext cx="2320582" cy="819619"/>
      </dsp:txXfrm>
    </dsp:sp>
    <dsp:sp modelId="{A00AFDBA-1C99-4DF9-A141-7674AFBBDA32}">
      <dsp:nvSpPr>
        <dsp:cNvPr id="0" name=""/>
        <dsp:cNvSpPr/>
      </dsp:nvSpPr>
      <dsp:spPr>
        <a:xfrm>
          <a:off x="7801004" y="681224"/>
          <a:ext cx="2409262" cy="90829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s-ES" sz="2300" kern="1200" dirty="0" err="1">
              <a:latin typeface="Calibri"/>
              <a:ea typeface="Calibri"/>
              <a:cs typeface="Calibri"/>
            </a:rPr>
            <a:t>Advisory</a:t>
          </a:r>
          <a:r>
            <a:rPr lang="es-ES" sz="2300" kern="1200" dirty="0">
              <a:latin typeface="Calibri"/>
              <a:ea typeface="Calibri"/>
              <a:cs typeface="Calibri"/>
            </a:rPr>
            <a:t> </a:t>
          </a:r>
          <a:r>
            <a:rPr lang="es-ES" sz="2300" kern="1200" dirty="0" err="1">
              <a:latin typeface="Calibri"/>
              <a:ea typeface="Calibri"/>
              <a:cs typeface="Calibri"/>
            </a:rPr>
            <a:t>Services</a:t>
          </a:r>
          <a:endParaRPr lang="es-ES" sz="2300" kern="1200" dirty="0">
            <a:latin typeface="Calibri"/>
            <a:ea typeface="Calibri"/>
            <a:cs typeface="Calibri"/>
          </a:endParaRPr>
        </a:p>
      </dsp:txBody>
      <dsp:txXfrm>
        <a:off x="7845344" y="725564"/>
        <a:ext cx="2320582" cy="8196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5EB219-1562-434A-9559-93BC8826651D}" type="datetimeFigureOut">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1CD20-43B1-4B8E-964D-52FF70167EA5}" type="slidenum">
              <a:t>‹#›</a:t>
            </a:fld>
            <a:endParaRPr lang="en-US"/>
          </a:p>
        </p:txBody>
      </p:sp>
    </p:spTree>
    <p:extLst>
      <p:ext uri="{BB962C8B-B14F-4D97-AF65-F5344CB8AC3E}">
        <p14:creationId xmlns:p14="http://schemas.microsoft.com/office/powerpoint/2010/main" val="316349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ea typeface="Calibri"/>
              <a:cs typeface="Calibri"/>
            </a:endParaRPr>
          </a:p>
        </p:txBody>
      </p:sp>
      <p:sp>
        <p:nvSpPr>
          <p:cNvPr id="4" name="Marcador de número de diapositiva 3"/>
          <p:cNvSpPr>
            <a:spLocks noGrp="1"/>
          </p:cNvSpPr>
          <p:nvPr>
            <p:ph type="sldNum" sz="quarter" idx="5"/>
          </p:nvPr>
        </p:nvSpPr>
        <p:spPr/>
        <p:txBody>
          <a:bodyPr/>
          <a:lstStyle/>
          <a:p>
            <a:fld id="{1981CD20-43B1-4B8E-964D-52FF70167EA5}" type="slidenum">
              <a:rPr lang="es-ES" smtClean="0"/>
              <a:t>1</a:t>
            </a:fld>
            <a:endParaRPr lang="es-ES"/>
          </a:p>
        </p:txBody>
      </p:sp>
    </p:spTree>
    <p:extLst>
      <p:ext uri="{BB962C8B-B14F-4D97-AF65-F5344CB8AC3E}">
        <p14:creationId xmlns:p14="http://schemas.microsoft.com/office/powerpoint/2010/main" val="3002957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981CD20-43B1-4B8E-964D-52FF70167EA5}" type="slidenum">
              <a:rPr lang="es-ES" smtClean="0"/>
              <a:t>4</a:t>
            </a:fld>
            <a:endParaRPr lang="es-ES"/>
          </a:p>
        </p:txBody>
      </p:sp>
    </p:spTree>
    <p:extLst>
      <p:ext uri="{BB962C8B-B14F-4D97-AF65-F5344CB8AC3E}">
        <p14:creationId xmlns:p14="http://schemas.microsoft.com/office/powerpoint/2010/main" val="148696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29482-3A6F-6831-F9EB-B8B2EDF6ACA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25D96CF-AFF0-8544-B9AD-64325ACA82C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8A6A1CD-074F-AA36-682D-E6DCCAEEF2D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B710F87-4C86-C323-448D-257CA0B1F59C}"/>
              </a:ext>
            </a:extLst>
          </p:cNvPr>
          <p:cNvSpPr>
            <a:spLocks noGrp="1"/>
          </p:cNvSpPr>
          <p:nvPr>
            <p:ph type="sldNum" sz="quarter" idx="5"/>
          </p:nvPr>
        </p:nvSpPr>
        <p:spPr/>
        <p:txBody>
          <a:bodyPr/>
          <a:lstStyle/>
          <a:p>
            <a:fld id="{1981CD20-43B1-4B8E-964D-52FF70167EA5}" type="slidenum">
              <a:rPr lang="es-ES" smtClean="0"/>
              <a:t>5</a:t>
            </a:fld>
            <a:endParaRPr lang="es-ES"/>
          </a:p>
        </p:txBody>
      </p:sp>
    </p:spTree>
    <p:extLst>
      <p:ext uri="{BB962C8B-B14F-4D97-AF65-F5344CB8AC3E}">
        <p14:creationId xmlns:p14="http://schemas.microsoft.com/office/powerpoint/2010/main" val="104730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1981CD20-43B1-4B8E-964D-52FF70167EA5}" type="slidenum">
              <a:rPr lang="es-ES" smtClean="0"/>
              <a:t>9</a:t>
            </a:fld>
            <a:endParaRPr lang="es-ES"/>
          </a:p>
        </p:txBody>
      </p:sp>
    </p:spTree>
    <p:extLst>
      <p:ext uri="{BB962C8B-B14F-4D97-AF65-F5344CB8AC3E}">
        <p14:creationId xmlns:p14="http://schemas.microsoft.com/office/powerpoint/2010/main" val="59286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981CD20-43B1-4B8E-964D-52FF70167EA5}" type="slidenum">
              <a:rPr lang="es-ES" smtClean="0"/>
              <a:t>14</a:t>
            </a:fld>
            <a:endParaRPr lang="es-ES"/>
          </a:p>
        </p:txBody>
      </p:sp>
    </p:spTree>
    <p:extLst>
      <p:ext uri="{BB962C8B-B14F-4D97-AF65-F5344CB8AC3E}">
        <p14:creationId xmlns:p14="http://schemas.microsoft.com/office/powerpoint/2010/main" val="258186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10E1-DE73-846D-A81B-6095D01EBA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0BC557-B10C-C0B6-A430-BCBF026DC6B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413B07-C325-17DB-254E-E48553C7DED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9AF05C5-C0DB-34F0-380D-A34E7BEC7BAE}"/>
              </a:ext>
            </a:extLst>
          </p:cNvPr>
          <p:cNvSpPr>
            <a:spLocks noGrp="1"/>
          </p:cNvSpPr>
          <p:nvPr>
            <p:ph type="sldNum" sz="quarter" idx="5"/>
          </p:nvPr>
        </p:nvSpPr>
        <p:spPr/>
        <p:txBody>
          <a:bodyPr/>
          <a:lstStyle/>
          <a:p>
            <a:fld id="{1981CD20-43B1-4B8E-964D-52FF70167EA5}" type="slidenum">
              <a:rPr lang="es-ES" smtClean="0"/>
              <a:t>15</a:t>
            </a:fld>
            <a:endParaRPr lang="es-ES"/>
          </a:p>
        </p:txBody>
      </p:sp>
    </p:spTree>
    <p:extLst>
      <p:ext uri="{BB962C8B-B14F-4D97-AF65-F5344CB8AC3E}">
        <p14:creationId xmlns:p14="http://schemas.microsoft.com/office/powerpoint/2010/main" val="506216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1981CD20-43B1-4B8E-964D-52FF70167EA5}" type="slidenum">
              <a:rPr lang="es-ES" smtClean="0"/>
              <a:t>17</a:t>
            </a:fld>
            <a:endParaRPr lang="es-ES"/>
          </a:p>
        </p:txBody>
      </p:sp>
    </p:spTree>
    <p:extLst>
      <p:ext uri="{BB962C8B-B14F-4D97-AF65-F5344CB8AC3E}">
        <p14:creationId xmlns:p14="http://schemas.microsoft.com/office/powerpoint/2010/main" val="251994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A760-196C-C713-CD66-994AAF377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C5AAA-5D52-AA3B-7EF9-EC16AE084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17976-05E8-6381-09D1-3766337E8A0F}"/>
              </a:ext>
            </a:extLst>
          </p:cNvPr>
          <p:cNvSpPr>
            <a:spLocks noGrp="1"/>
          </p:cNvSpPr>
          <p:nvPr>
            <p:ph type="body" idx="1"/>
          </p:nvPr>
        </p:nvSpPr>
        <p:spPr/>
        <p:txBody>
          <a:bodyPr/>
          <a:lstStyle/>
          <a:p>
            <a:endParaRPr lang="es-ES" dirty="0"/>
          </a:p>
        </p:txBody>
      </p:sp>
      <p:sp>
        <p:nvSpPr>
          <p:cNvPr id="4" name="Slide Number Placeholder 3">
            <a:extLst>
              <a:ext uri="{FF2B5EF4-FFF2-40B4-BE49-F238E27FC236}">
                <a16:creationId xmlns:a16="http://schemas.microsoft.com/office/drawing/2014/main" id="{3FA2E0CF-0415-51E5-3D22-EA04F146722C}"/>
              </a:ext>
            </a:extLst>
          </p:cNvPr>
          <p:cNvSpPr>
            <a:spLocks noGrp="1"/>
          </p:cNvSpPr>
          <p:nvPr>
            <p:ph type="sldNum" sz="quarter" idx="5"/>
          </p:nvPr>
        </p:nvSpPr>
        <p:spPr/>
        <p:txBody>
          <a:bodyPr/>
          <a:lstStyle/>
          <a:p>
            <a:fld id="{1981CD20-43B1-4B8E-964D-52FF70167EA5}" type="slidenum">
              <a:rPr lang="es-ES" smtClean="0"/>
              <a:t>18</a:t>
            </a:fld>
            <a:endParaRPr lang="es-ES"/>
          </a:p>
        </p:txBody>
      </p:sp>
    </p:spTree>
    <p:extLst>
      <p:ext uri="{BB962C8B-B14F-4D97-AF65-F5344CB8AC3E}">
        <p14:creationId xmlns:p14="http://schemas.microsoft.com/office/powerpoint/2010/main" val="3208938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7A49080-0E1D-641C-DC21-E288493A5B2F}"/>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4736AC13-4314-B248-9040-10C400C5E153}"/>
              </a:ext>
            </a:extLst>
          </p:cNvPr>
          <p:cNvSpPr>
            <a:spLocks noGrp="1"/>
          </p:cNvSpPr>
          <p:nvPr>
            <p:ph type="ctrTitle"/>
          </p:nvPr>
        </p:nvSpPr>
        <p:spPr>
          <a:xfrm>
            <a:off x="472815" y="2692908"/>
            <a:ext cx="9509385" cy="923544"/>
          </a:xfrm>
        </p:spPr>
        <p:txBody>
          <a:bodyPr anchor="b"/>
          <a:lstStyle>
            <a:lvl1pPr algn="l">
              <a:defRPr sz="4800">
                <a:solidFill>
                  <a:srgbClr val="8DC752"/>
                </a:solidFill>
                <a:latin typeface="+mn-lt"/>
              </a:defRPr>
            </a:lvl1pPr>
          </a:lstStyle>
          <a:p>
            <a:r>
              <a:rPr lang="en-GB"/>
              <a:t>Click to edit Master title style</a:t>
            </a:r>
            <a:endParaRPr lang="fr-FR"/>
          </a:p>
        </p:txBody>
      </p:sp>
      <p:sp>
        <p:nvSpPr>
          <p:cNvPr id="3" name="Subtitle 2">
            <a:extLst>
              <a:ext uri="{FF2B5EF4-FFF2-40B4-BE49-F238E27FC236}">
                <a16:creationId xmlns:a16="http://schemas.microsoft.com/office/drawing/2014/main" id="{59559C97-2E4A-3E4B-A0D4-99C02E05D8B9}"/>
              </a:ext>
            </a:extLst>
          </p:cNvPr>
          <p:cNvSpPr>
            <a:spLocks noGrp="1"/>
          </p:cNvSpPr>
          <p:nvPr>
            <p:ph type="subTitle" idx="1"/>
          </p:nvPr>
        </p:nvSpPr>
        <p:spPr>
          <a:xfrm>
            <a:off x="472815" y="3809450"/>
            <a:ext cx="9144000" cy="1046014"/>
          </a:xfrm>
        </p:spPr>
        <p:txBody>
          <a:bodyPr/>
          <a:lstStyle>
            <a:lvl1pPr marL="0" indent="0" algn="l">
              <a:buNone/>
              <a:defRPr sz="2400">
                <a:solidFill>
                  <a:srgbClr val="C186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r-FR"/>
          </a:p>
        </p:txBody>
      </p:sp>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bg1"/>
                </a:solidFill>
              </a:rPr>
              <a:pPr/>
              <a:t>22/01/2026</a:t>
            </a:fld>
            <a:endParaRPr lang="fr-FR" b="1">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a:solidFill>
                <a:schemeClr val="bg1"/>
              </a:solidFill>
            </a:endParaRPr>
          </a:p>
        </p:txBody>
      </p:sp>
      <p:pic>
        <p:nvPicPr>
          <p:cNvPr id="19" name="Graphic 18">
            <a:extLst>
              <a:ext uri="{FF2B5EF4-FFF2-40B4-BE49-F238E27FC236}">
                <a16:creationId xmlns:a16="http://schemas.microsoft.com/office/drawing/2014/main" id="{53165E30-DF7F-4B9E-8132-8B622E142206}"/>
              </a:ext>
            </a:extLst>
          </p:cNvPr>
          <p:cNvPicPr>
            <a:picLocks noChangeAspect="1"/>
          </p:cNvPicPr>
          <p:nvPr userDrawn="1"/>
        </p:nvPicPr>
        <p:blipFill>
          <a:blip r:embed="rId3"/>
          <a:srcRect/>
          <a:stretch/>
        </p:blipFill>
        <p:spPr>
          <a:xfrm>
            <a:off x="472815" y="5505857"/>
            <a:ext cx="948792" cy="961304"/>
          </a:xfrm>
          <a:prstGeom prst="rect">
            <a:avLst/>
          </a:prstGeom>
        </p:spPr>
      </p:pic>
      <p:sp>
        <p:nvSpPr>
          <p:cNvPr id="20" name="TextBox 19">
            <a:extLst>
              <a:ext uri="{FF2B5EF4-FFF2-40B4-BE49-F238E27FC236}">
                <a16:creationId xmlns:a16="http://schemas.microsoft.com/office/drawing/2014/main" id="{F6E28E0C-7382-4ECC-9576-438CE3301FD9}"/>
              </a:ext>
            </a:extLst>
          </p:cNvPr>
          <p:cNvSpPr txBox="1"/>
          <p:nvPr userDrawn="1"/>
        </p:nvSpPr>
        <p:spPr>
          <a:xfrm>
            <a:off x="1438101" y="5542829"/>
            <a:ext cx="5772515" cy="646331"/>
          </a:xfrm>
          <a:prstGeom prst="rect">
            <a:avLst/>
          </a:prstGeom>
          <a:noFill/>
        </p:spPr>
        <p:txBody>
          <a:bodyPr wrap="square" rtlCol="0">
            <a:spAutoFit/>
          </a:bodyPr>
          <a:lstStyle/>
          <a:p>
            <a:pPr algn="just"/>
            <a:r>
              <a:rPr lang="en-US" sz="900" b="0" i="0">
                <a:solidFill>
                  <a:srgbClr val="1D1C1D"/>
                </a:solidFill>
                <a:effectLst/>
                <a:latin typeface="+mn-lt"/>
              </a:rPr>
              <a:t>This project has received funding from the European Union’s Horizon Europe research and innovation </a:t>
            </a:r>
            <a:r>
              <a:rPr lang="en-US" sz="900" b="0" i="0" err="1">
                <a:solidFill>
                  <a:srgbClr val="1D1C1D"/>
                </a:solidFill>
                <a:effectLst/>
                <a:latin typeface="+mn-lt"/>
              </a:rPr>
              <a:t>programme</a:t>
            </a:r>
            <a:r>
              <a:rPr lang="en-US" sz="900" b="0" i="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a:latin typeface="+mn-lt"/>
            </a:endParaRPr>
          </a:p>
        </p:txBody>
      </p:sp>
      <p:pic>
        <p:nvPicPr>
          <p:cNvPr id="6" name="Picture 5">
            <a:extLst>
              <a:ext uri="{FF2B5EF4-FFF2-40B4-BE49-F238E27FC236}">
                <a16:creationId xmlns:a16="http://schemas.microsoft.com/office/drawing/2014/main" id="{109E671B-C440-75CC-2A22-F2072DAECBD1}"/>
              </a:ext>
            </a:extLst>
          </p:cNvPr>
          <p:cNvPicPr>
            <a:picLocks noChangeAspect="1"/>
          </p:cNvPicPr>
          <p:nvPr userDrawn="1"/>
        </p:nvPicPr>
        <p:blipFill>
          <a:blip r:embed="rId4"/>
          <a:stretch>
            <a:fillRect/>
          </a:stretch>
        </p:blipFill>
        <p:spPr>
          <a:xfrm>
            <a:off x="537534" y="776066"/>
            <a:ext cx="5654314" cy="1149449"/>
          </a:xfrm>
          <a:prstGeom prst="rect">
            <a:avLst/>
          </a:prstGeom>
        </p:spPr>
      </p:pic>
    </p:spTree>
    <p:extLst>
      <p:ext uri="{BB962C8B-B14F-4D97-AF65-F5344CB8AC3E}">
        <p14:creationId xmlns:p14="http://schemas.microsoft.com/office/powerpoint/2010/main" val="180653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F1D7E-CD97-19EC-B8F6-4377CFDEA8A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bg1"/>
                </a:solidFill>
              </a:rPr>
              <a:pPr/>
              <a:t>22/01/2026</a:t>
            </a:fld>
            <a:endParaRPr lang="fr-FR" b="1">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a:solidFill>
                <a:schemeClr val="bg1"/>
              </a:solidFill>
            </a:endParaRPr>
          </a:p>
        </p:txBody>
      </p:sp>
      <p:sp>
        <p:nvSpPr>
          <p:cNvPr id="14" name="Title 1">
            <a:extLst>
              <a:ext uri="{FF2B5EF4-FFF2-40B4-BE49-F238E27FC236}">
                <a16:creationId xmlns:a16="http://schemas.microsoft.com/office/drawing/2014/main" id="{DA5A476F-2F2D-4973-A600-896672284CBF}"/>
              </a:ext>
            </a:extLst>
          </p:cNvPr>
          <p:cNvSpPr>
            <a:spLocks noGrp="1"/>
          </p:cNvSpPr>
          <p:nvPr>
            <p:ph type="ctrTitle" hasCustomPrompt="1"/>
          </p:nvPr>
        </p:nvSpPr>
        <p:spPr>
          <a:xfrm>
            <a:off x="4229493" y="2590014"/>
            <a:ext cx="3733013" cy="838986"/>
          </a:xfrm>
        </p:spPr>
        <p:txBody>
          <a:bodyPr anchor="b"/>
          <a:lstStyle>
            <a:lvl1pPr algn="l">
              <a:defRPr sz="6000" b="1">
                <a:solidFill>
                  <a:srgbClr val="8DC752"/>
                </a:solidFill>
                <a:latin typeface="+mn-lt"/>
              </a:defRPr>
            </a:lvl1pPr>
          </a:lstStyle>
          <a:p>
            <a:r>
              <a:rPr lang="en-GB"/>
              <a:t>Thank you!</a:t>
            </a:r>
            <a:endParaRPr lang="fr-FR"/>
          </a:p>
        </p:txBody>
      </p:sp>
      <p:pic>
        <p:nvPicPr>
          <p:cNvPr id="2" name="Graphic 18">
            <a:extLst>
              <a:ext uri="{FF2B5EF4-FFF2-40B4-BE49-F238E27FC236}">
                <a16:creationId xmlns:a16="http://schemas.microsoft.com/office/drawing/2014/main" id="{BBDCBF94-13DC-9C49-EFFE-9809DEC1D60A}"/>
              </a:ext>
            </a:extLst>
          </p:cNvPr>
          <p:cNvPicPr>
            <a:picLocks noChangeAspect="1"/>
          </p:cNvPicPr>
          <p:nvPr userDrawn="1"/>
        </p:nvPicPr>
        <p:blipFill>
          <a:blip r:embed="rId3"/>
          <a:srcRect/>
          <a:stretch/>
        </p:blipFill>
        <p:spPr>
          <a:xfrm>
            <a:off x="472815" y="5505857"/>
            <a:ext cx="948792" cy="961304"/>
          </a:xfrm>
          <a:prstGeom prst="rect">
            <a:avLst/>
          </a:prstGeom>
        </p:spPr>
      </p:pic>
      <p:sp>
        <p:nvSpPr>
          <p:cNvPr id="4" name="TextBox 3">
            <a:extLst>
              <a:ext uri="{FF2B5EF4-FFF2-40B4-BE49-F238E27FC236}">
                <a16:creationId xmlns:a16="http://schemas.microsoft.com/office/drawing/2014/main" id="{8ABF308E-43F2-F419-58A2-4497E040FC55}"/>
              </a:ext>
            </a:extLst>
          </p:cNvPr>
          <p:cNvSpPr txBox="1"/>
          <p:nvPr userDrawn="1"/>
        </p:nvSpPr>
        <p:spPr>
          <a:xfrm>
            <a:off x="1438101" y="5542829"/>
            <a:ext cx="5772515" cy="646331"/>
          </a:xfrm>
          <a:prstGeom prst="rect">
            <a:avLst/>
          </a:prstGeom>
          <a:noFill/>
        </p:spPr>
        <p:txBody>
          <a:bodyPr wrap="square" rtlCol="0">
            <a:spAutoFit/>
          </a:bodyPr>
          <a:lstStyle/>
          <a:p>
            <a:pPr algn="just"/>
            <a:r>
              <a:rPr lang="en-US" sz="900" b="0" i="0">
                <a:solidFill>
                  <a:srgbClr val="1D1C1D"/>
                </a:solidFill>
                <a:effectLst/>
                <a:latin typeface="+mn-lt"/>
              </a:rPr>
              <a:t>This project has received funding from the European Union’s Horizon Europe research and innovation </a:t>
            </a:r>
            <a:r>
              <a:rPr lang="en-US" sz="900" b="0" i="0" err="1">
                <a:solidFill>
                  <a:srgbClr val="1D1C1D"/>
                </a:solidFill>
                <a:effectLst/>
                <a:latin typeface="+mn-lt"/>
              </a:rPr>
              <a:t>programme</a:t>
            </a:r>
            <a:r>
              <a:rPr lang="en-US" sz="900" b="0" i="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a:latin typeface="+mn-lt"/>
            </a:endParaRPr>
          </a:p>
        </p:txBody>
      </p:sp>
    </p:spTree>
    <p:extLst>
      <p:ext uri="{BB962C8B-B14F-4D97-AF65-F5344CB8AC3E}">
        <p14:creationId xmlns:p14="http://schemas.microsoft.com/office/powerpoint/2010/main" val="3681101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FCE3-C318-0244-B23D-F710192BBD1F}"/>
              </a:ext>
            </a:extLst>
          </p:cNvPr>
          <p:cNvSpPr>
            <a:spLocks noGrp="1"/>
          </p:cNvSpPr>
          <p:nvPr>
            <p:ph type="ctrTitle"/>
          </p:nvPr>
        </p:nvSpPr>
        <p:spPr>
          <a:xfrm>
            <a:off x="765048" y="1481327"/>
            <a:ext cx="9144000" cy="903923"/>
          </a:xfrm>
        </p:spPr>
        <p:txBody>
          <a:bodyPr anchor="b"/>
          <a:lstStyle>
            <a:lvl1pPr algn="ctr">
              <a:defRPr sz="6000"/>
            </a:lvl1pPr>
          </a:lstStyle>
          <a:p>
            <a:r>
              <a:rPr lang="en-GB"/>
              <a:t>Click to edit Master title style</a:t>
            </a:r>
            <a:endParaRPr lang="fr-FR"/>
          </a:p>
        </p:txBody>
      </p:sp>
      <p:sp>
        <p:nvSpPr>
          <p:cNvPr id="3" name="Subtitle 2">
            <a:extLst>
              <a:ext uri="{FF2B5EF4-FFF2-40B4-BE49-F238E27FC236}">
                <a16:creationId xmlns:a16="http://schemas.microsoft.com/office/drawing/2014/main" id="{F28E24A9-99CA-D945-8621-2A24AC258427}"/>
              </a:ext>
            </a:extLst>
          </p:cNvPr>
          <p:cNvSpPr>
            <a:spLocks noGrp="1"/>
          </p:cNvSpPr>
          <p:nvPr>
            <p:ph type="subTitle" idx="1"/>
          </p:nvPr>
        </p:nvSpPr>
        <p:spPr>
          <a:xfrm>
            <a:off x="765048" y="277415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r-FR"/>
          </a:p>
        </p:txBody>
      </p:sp>
    </p:spTree>
    <p:extLst>
      <p:ext uri="{BB962C8B-B14F-4D97-AF65-F5344CB8AC3E}">
        <p14:creationId xmlns:p14="http://schemas.microsoft.com/office/powerpoint/2010/main" val="177130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591035"/>
            <a:ext cx="10515600" cy="831723"/>
          </a:xfrm>
        </p:spPr>
        <p:txBody>
          <a:bodyPr anchor="b"/>
          <a:lstStyle>
            <a:lvl1pPr>
              <a:defRPr sz="6000">
                <a:solidFill>
                  <a:srgbClr val="8DC752"/>
                </a:solidFill>
              </a:defRPr>
            </a:lvl1pPr>
          </a:lstStyle>
          <a:p>
            <a:r>
              <a:rPr lang="en-GB"/>
              <a:t>Click to edit Master title style</a:t>
            </a:r>
            <a:endParaRPr lang="fr-FR"/>
          </a:p>
        </p:txBody>
      </p:sp>
    </p:spTree>
    <p:extLst>
      <p:ext uri="{BB962C8B-B14F-4D97-AF65-F5344CB8AC3E}">
        <p14:creationId xmlns:p14="http://schemas.microsoft.com/office/powerpoint/2010/main" val="972209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C1AB9A-06B8-134A-ABC7-94E0C1FD1D65}"/>
              </a:ext>
            </a:extLst>
          </p:cNvPr>
          <p:cNvSpPr>
            <a:spLocks noGrp="1"/>
          </p:cNvSpPr>
          <p:nvPr>
            <p:ph type="body" idx="1"/>
          </p:nvPr>
        </p:nvSpPr>
        <p:spPr>
          <a:xfrm>
            <a:off x="831850" y="3694177"/>
            <a:ext cx="10515600" cy="239547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BBE6D680-B627-C44D-9262-4AD568EB5A15}"/>
              </a:ext>
            </a:extLst>
          </p:cNvPr>
          <p:cNvSpPr>
            <a:spLocks noGrp="1"/>
          </p:cNvSpPr>
          <p:nvPr>
            <p:ph type="title"/>
          </p:nvPr>
        </p:nvSpPr>
        <p:spPr>
          <a:xfrm>
            <a:off x="831850" y="2400871"/>
            <a:ext cx="10515600" cy="831723"/>
          </a:xfrm>
        </p:spPr>
        <p:txBody>
          <a:bodyPr anchor="b"/>
          <a:lstStyle>
            <a:lvl1pPr>
              <a:defRPr sz="6000">
                <a:solidFill>
                  <a:srgbClr val="8DC752"/>
                </a:solidFill>
              </a:defRPr>
            </a:lvl1pPr>
          </a:lstStyle>
          <a:p>
            <a:r>
              <a:rPr lang="en-GB"/>
              <a:t>Click to edit Master title style</a:t>
            </a:r>
            <a:endParaRPr lang="fr-FR"/>
          </a:p>
        </p:txBody>
      </p:sp>
    </p:spTree>
    <p:extLst>
      <p:ext uri="{BB962C8B-B14F-4D97-AF65-F5344CB8AC3E}">
        <p14:creationId xmlns:p14="http://schemas.microsoft.com/office/powerpoint/2010/main" val="289759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562D-33E4-3A4D-B769-E1C639A395C0}"/>
              </a:ext>
            </a:extLst>
          </p:cNvPr>
          <p:cNvSpPr>
            <a:spLocks noGrp="1"/>
          </p:cNvSpPr>
          <p:nvPr>
            <p:ph type="title"/>
          </p:nvPr>
        </p:nvSpPr>
        <p:spPr/>
        <p:txBody>
          <a:bodyPr/>
          <a:lstStyle/>
          <a:p>
            <a:r>
              <a:rPr lang="en-GB"/>
              <a:t>Click to edit Master title style</a:t>
            </a:r>
            <a:endParaRPr lang="fr-FR"/>
          </a:p>
        </p:txBody>
      </p:sp>
      <p:sp>
        <p:nvSpPr>
          <p:cNvPr id="3" name="Content Placeholder 2">
            <a:extLst>
              <a:ext uri="{FF2B5EF4-FFF2-40B4-BE49-F238E27FC236}">
                <a16:creationId xmlns:a16="http://schemas.microsoft.com/office/drawing/2014/main" id="{140E10CF-117E-3042-8E58-CC8B89747C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Content Placeholder 3">
            <a:extLst>
              <a:ext uri="{FF2B5EF4-FFF2-40B4-BE49-F238E27FC236}">
                <a16:creationId xmlns:a16="http://schemas.microsoft.com/office/drawing/2014/main" id="{B41624DD-0693-124C-9F82-7886144DFE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73532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F21E-39F5-7B4D-BD75-F62B8663A22B}"/>
              </a:ext>
            </a:extLst>
          </p:cNvPr>
          <p:cNvSpPr>
            <a:spLocks noGrp="1"/>
          </p:cNvSpPr>
          <p:nvPr>
            <p:ph type="title"/>
          </p:nvPr>
        </p:nvSpPr>
        <p:spPr>
          <a:xfrm>
            <a:off x="839788" y="862134"/>
            <a:ext cx="10515600" cy="698745"/>
          </a:xfrm>
        </p:spPr>
        <p:txBody>
          <a:bodyPr/>
          <a:lstStyle/>
          <a:p>
            <a:r>
              <a:rPr lang="en-GB"/>
              <a:t>Click to edit Master title style</a:t>
            </a:r>
            <a:endParaRPr lang="fr-FR"/>
          </a:p>
        </p:txBody>
      </p:sp>
      <p:sp>
        <p:nvSpPr>
          <p:cNvPr id="3" name="Text Placeholder 2">
            <a:extLst>
              <a:ext uri="{FF2B5EF4-FFF2-40B4-BE49-F238E27FC236}">
                <a16:creationId xmlns:a16="http://schemas.microsoft.com/office/drawing/2014/main" id="{26E3FE05-6A2E-7D4F-B3F7-4E337B689B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7096EC-28B5-5149-A27B-1BB8648D4B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5" name="Text Placeholder 4">
            <a:extLst>
              <a:ext uri="{FF2B5EF4-FFF2-40B4-BE49-F238E27FC236}">
                <a16:creationId xmlns:a16="http://schemas.microsoft.com/office/drawing/2014/main" id="{EFCED7CB-BEFD-4146-8628-0FE1450829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4BF61-7EFF-D14D-9926-2B461B504D4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Tree>
    <p:extLst>
      <p:ext uri="{BB962C8B-B14F-4D97-AF65-F5344CB8AC3E}">
        <p14:creationId xmlns:p14="http://schemas.microsoft.com/office/powerpoint/2010/main" val="342435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E599-674C-B54A-A5A4-510D254EF3CE}"/>
              </a:ext>
            </a:extLst>
          </p:cNvPr>
          <p:cNvSpPr>
            <a:spLocks noGrp="1"/>
          </p:cNvSpPr>
          <p:nvPr>
            <p:ph type="title"/>
          </p:nvPr>
        </p:nvSpPr>
        <p:spPr>
          <a:xfrm>
            <a:off x="838200" y="915105"/>
            <a:ext cx="10515600" cy="1012610"/>
          </a:xfrm>
        </p:spPr>
        <p:txBody>
          <a:bodyPr/>
          <a:lstStyle/>
          <a:p>
            <a:r>
              <a:rPr lang="en-GB"/>
              <a:t>Click to edit Master title style</a:t>
            </a:r>
            <a:endParaRPr lang="fr-FR"/>
          </a:p>
        </p:txBody>
      </p:sp>
    </p:spTree>
    <p:extLst>
      <p:ext uri="{BB962C8B-B14F-4D97-AF65-F5344CB8AC3E}">
        <p14:creationId xmlns:p14="http://schemas.microsoft.com/office/powerpoint/2010/main" val="2637076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0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34-4C81-D041-8A1C-DFDD870893A9}"/>
              </a:ext>
            </a:extLst>
          </p:cNvPr>
          <p:cNvSpPr>
            <a:spLocks noGrp="1"/>
          </p:cNvSpPr>
          <p:nvPr>
            <p:ph type="title"/>
          </p:nvPr>
        </p:nvSpPr>
        <p:spPr>
          <a:xfrm>
            <a:off x="839788" y="923192"/>
            <a:ext cx="3932237" cy="1134208"/>
          </a:xfrm>
        </p:spPr>
        <p:txBody>
          <a:bodyPr anchor="b"/>
          <a:lstStyle>
            <a:lvl1pPr>
              <a:defRPr sz="3200"/>
            </a:lvl1pPr>
          </a:lstStyle>
          <a:p>
            <a:r>
              <a:rPr lang="en-GB"/>
              <a:t>Click to edit Master title style</a:t>
            </a:r>
            <a:endParaRPr lang="fr-FR"/>
          </a:p>
        </p:txBody>
      </p:sp>
      <p:sp>
        <p:nvSpPr>
          <p:cNvPr id="3" name="Content Placeholder 2">
            <a:extLst>
              <a:ext uri="{FF2B5EF4-FFF2-40B4-BE49-F238E27FC236}">
                <a16:creationId xmlns:a16="http://schemas.microsoft.com/office/drawing/2014/main" id="{91A894AA-E439-854F-853F-132931109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Text Placeholder 3">
            <a:extLst>
              <a:ext uri="{FF2B5EF4-FFF2-40B4-BE49-F238E27FC236}">
                <a16:creationId xmlns:a16="http://schemas.microsoft.com/office/drawing/2014/main" id="{01A26220-E8D4-FE4E-A93C-BABC99B9C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45685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704A7-F70C-2645-9108-F12BE8E0B8C7}"/>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fr-FR"/>
          </a:p>
        </p:txBody>
      </p:sp>
      <p:sp>
        <p:nvSpPr>
          <p:cNvPr id="3" name="Picture Placeholder 2">
            <a:extLst>
              <a:ext uri="{FF2B5EF4-FFF2-40B4-BE49-F238E27FC236}">
                <a16:creationId xmlns:a16="http://schemas.microsoft.com/office/drawing/2014/main" id="{AE9467E3-AB92-8541-8DC5-0A45166AF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928DE832-057F-C04C-A3F8-2E5AC766D9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8345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C76B81-402B-4E5D-8078-908DB1F2DDF4}"/>
              </a:ext>
            </a:extLst>
          </p:cNvPr>
          <p:cNvSpPr>
            <a:spLocks noGrp="1"/>
          </p:cNvSpPr>
          <p:nvPr>
            <p:ph type="pic" sz="quarter" idx="14"/>
          </p:nvPr>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p>
            <a:r>
              <a:rPr lang="en-US"/>
              <a:t>Click icon to add picture</a:t>
            </a:r>
          </a:p>
        </p:txBody>
      </p:sp>
      <p:sp>
        <p:nvSpPr>
          <p:cNvPr id="52" name="Freeform: Shape 51">
            <a:extLst>
              <a:ext uri="{FF2B5EF4-FFF2-40B4-BE49-F238E27FC236}">
                <a16:creationId xmlns:a16="http://schemas.microsoft.com/office/drawing/2014/main" id="{35F199FA-581E-485F-8470-9B9F10DBBD26}"/>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p:nvPr>
        </p:nvSpPr>
        <p:spPr>
          <a:xfrm>
            <a:off x="1124712" y="1346268"/>
            <a:ext cx="5274860" cy="3066706"/>
          </a:xfrm>
        </p:spPr>
        <p:txBody>
          <a:bodyPr anchor="b"/>
          <a:lstStyle>
            <a:lvl1pPr>
              <a:defRPr sz="6000" spc="0"/>
            </a:lvl1pPr>
          </a:lstStyle>
          <a:p>
            <a:r>
              <a:rPr lang="en-US" sz="6000"/>
              <a:t>Click to edit Master title style</a:t>
            </a:r>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p:nvPr>
        </p:nvSpPr>
        <p:spPr>
          <a:xfrm>
            <a:off x="1124712" y="4412974"/>
            <a:ext cx="4162357" cy="1576188"/>
          </a:xfrm>
        </p:spPr>
        <p:txBody>
          <a:bodyPr anchor="t"/>
          <a:lstStyle>
            <a:lvl1pPr>
              <a:defRPr strike="noStrike"/>
            </a:lvl1pPr>
          </a:lstStyle>
          <a:p>
            <a:r>
              <a:rPr lang="en-US" b="0"/>
              <a:t>Click to edit Master subtitle style</a:t>
            </a:r>
          </a:p>
        </p:txBody>
      </p:sp>
      <p:sp>
        <p:nvSpPr>
          <p:cNvPr id="8" name="Freeform: Shape 7">
            <a:extLst>
              <a:ext uri="{FF2B5EF4-FFF2-40B4-BE49-F238E27FC236}">
                <a16:creationId xmlns:a16="http://schemas.microsoft.com/office/drawing/2014/main" id="{FDD4E4E3-A06F-4EA0-9228-3B72D4CE6A1B}"/>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Tree>
    <p:extLst>
      <p:ext uri="{BB962C8B-B14F-4D97-AF65-F5344CB8AC3E}">
        <p14:creationId xmlns:p14="http://schemas.microsoft.com/office/powerpoint/2010/main" val="309605494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F1D7E-CD97-19EC-B8F6-4377CFDEA8AB}"/>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0" name="Date Placeholder 3">
            <a:extLst>
              <a:ext uri="{FF2B5EF4-FFF2-40B4-BE49-F238E27FC236}">
                <a16:creationId xmlns:a16="http://schemas.microsoft.com/office/drawing/2014/main" id="{6151718B-8D08-4576-8859-C6B3A984A83D}"/>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bg1"/>
                </a:solidFill>
              </a:rPr>
              <a:pPr/>
              <a:t>22/01/2026</a:t>
            </a:fld>
            <a:endParaRPr lang="fr-FR" b="1">
              <a:solidFill>
                <a:schemeClr val="bg1"/>
              </a:solidFill>
            </a:endParaRPr>
          </a:p>
        </p:txBody>
      </p:sp>
      <p:sp>
        <p:nvSpPr>
          <p:cNvPr id="13" name="Slide Number Placeholder 5">
            <a:extLst>
              <a:ext uri="{FF2B5EF4-FFF2-40B4-BE49-F238E27FC236}">
                <a16:creationId xmlns:a16="http://schemas.microsoft.com/office/drawing/2014/main" id="{64F082C4-2874-457A-AC2B-74C60FDB92FD}"/>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b="1" smtClean="0">
                <a:solidFill>
                  <a:schemeClr val="bg1"/>
                </a:solidFill>
              </a:rPr>
              <a:pPr/>
              <a:t>‹#›</a:t>
            </a:fld>
            <a:endParaRPr lang="fr-FR" b="1">
              <a:solidFill>
                <a:schemeClr val="bg1"/>
              </a:solidFill>
            </a:endParaRPr>
          </a:p>
        </p:txBody>
      </p:sp>
      <p:sp>
        <p:nvSpPr>
          <p:cNvPr id="14" name="Title 1">
            <a:extLst>
              <a:ext uri="{FF2B5EF4-FFF2-40B4-BE49-F238E27FC236}">
                <a16:creationId xmlns:a16="http://schemas.microsoft.com/office/drawing/2014/main" id="{DA5A476F-2F2D-4973-A600-896672284CBF}"/>
              </a:ext>
            </a:extLst>
          </p:cNvPr>
          <p:cNvSpPr>
            <a:spLocks noGrp="1"/>
          </p:cNvSpPr>
          <p:nvPr>
            <p:ph type="ctrTitle" hasCustomPrompt="1"/>
          </p:nvPr>
        </p:nvSpPr>
        <p:spPr>
          <a:xfrm>
            <a:off x="4229493" y="2590014"/>
            <a:ext cx="3733013" cy="838986"/>
          </a:xfrm>
        </p:spPr>
        <p:txBody>
          <a:bodyPr anchor="b"/>
          <a:lstStyle>
            <a:lvl1pPr algn="l">
              <a:defRPr sz="6000" b="1">
                <a:solidFill>
                  <a:srgbClr val="8DC752"/>
                </a:solidFill>
                <a:latin typeface="+mn-lt"/>
              </a:defRPr>
            </a:lvl1pPr>
          </a:lstStyle>
          <a:p>
            <a:r>
              <a:rPr lang="en-GB"/>
              <a:t>Thank you!</a:t>
            </a:r>
            <a:endParaRPr lang="fr-FR"/>
          </a:p>
        </p:txBody>
      </p:sp>
      <p:pic>
        <p:nvPicPr>
          <p:cNvPr id="2" name="Graphic 18">
            <a:extLst>
              <a:ext uri="{FF2B5EF4-FFF2-40B4-BE49-F238E27FC236}">
                <a16:creationId xmlns:a16="http://schemas.microsoft.com/office/drawing/2014/main" id="{BBDCBF94-13DC-9C49-EFFE-9809DEC1D60A}"/>
              </a:ext>
            </a:extLst>
          </p:cNvPr>
          <p:cNvPicPr>
            <a:picLocks noChangeAspect="1"/>
          </p:cNvPicPr>
          <p:nvPr userDrawn="1"/>
        </p:nvPicPr>
        <p:blipFill>
          <a:blip r:embed="rId3"/>
          <a:srcRect/>
          <a:stretch/>
        </p:blipFill>
        <p:spPr>
          <a:xfrm>
            <a:off x="472815" y="5505857"/>
            <a:ext cx="948792" cy="961304"/>
          </a:xfrm>
          <a:prstGeom prst="rect">
            <a:avLst/>
          </a:prstGeom>
        </p:spPr>
      </p:pic>
      <p:sp>
        <p:nvSpPr>
          <p:cNvPr id="4" name="TextBox 3">
            <a:extLst>
              <a:ext uri="{FF2B5EF4-FFF2-40B4-BE49-F238E27FC236}">
                <a16:creationId xmlns:a16="http://schemas.microsoft.com/office/drawing/2014/main" id="{8ABF308E-43F2-F419-58A2-4497E040FC55}"/>
              </a:ext>
            </a:extLst>
          </p:cNvPr>
          <p:cNvSpPr txBox="1"/>
          <p:nvPr userDrawn="1"/>
        </p:nvSpPr>
        <p:spPr>
          <a:xfrm>
            <a:off x="1438101" y="5542829"/>
            <a:ext cx="5772515" cy="646331"/>
          </a:xfrm>
          <a:prstGeom prst="rect">
            <a:avLst/>
          </a:prstGeom>
          <a:noFill/>
        </p:spPr>
        <p:txBody>
          <a:bodyPr wrap="square" rtlCol="0">
            <a:spAutoFit/>
          </a:bodyPr>
          <a:lstStyle/>
          <a:p>
            <a:pPr algn="just"/>
            <a:r>
              <a:rPr lang="en-US" sz="900" b="0" i="0">
                <a:solidFill>
                  <a:srgbClr val="1D1C1D"/>
                </a:solidFill>
                <a:effectLst/>
                <a:latin typeface="+mn-lt"/>
              </a:rPr>
              <a:t>This project has received funding from the European Union’s Horizon Europe research and innovation </a:t>
            </a:r>
            <a:r>
              <a:rPr lang="en-US" sz="900" b="0" i="0" err="1">
                <a:solidFill>
                  <a:srgbClr val="1D1C1D"/>
                </a:solidFill>
                <a:effectLst/>
                <a:latin typeface="+mn-lt"/>
              </a:rPr>
              <a:t>programme</a:t>
            </a:r>
            <a:r>
              <a:rPr lang="en-US" sz="900" b="0" i="0">
                <a:solidFill>
                  <a:srgbClr val="1D1C1D"/>
                </a:solidFill>
                <a:effectLst/>
                <a:latin typeface="+mn-lt"/>
              </a:rPr>
              <a:t> under grant agreement No. 101060635 (REFOREST). Views and opinions expressed are however those of the author(s) only and do not necessarily reflect those of the European Union or the European Research Executive Agency (REA). Neither the European Union nor the granting authority can be held responsible for them.</a:t>
            </a:r>
            <a:endParaRPr lang="en-US" sz="900">
              <a:latin typeface="+mn-lt"/>
            </a:endParaRPr>
          </a:p>
        </p:txBody>
      </p:sp>
    </p:spTree>
    <p:extLst>
      <p:ext uri="{BB962C8B-B14F-4D97-AF65-F5344CB8AC3E}">
        <p14:creationId xmlns:p14="http://schemas.microsoft.com/office/powerpoint/2010/main" val="795936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61100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p:nvPr>
        </p:nvSpPr>
        <p:spPr>
          <a:xfrm>
            <a:off x="6301382" y="620202"/>
            <a:ext cx="4917906" cy="1598211"/>
          </a:xfrm>
        </p:spPr>
        <p:txBody>
          <a:bodyPr anchor="b"/>
          <a:lstStyle/>
          <a:p>
            <a:r>
              <a:rPr lang="en-US"/>
              <a:t>Click to edit Master title style</a:t>
            </a:r>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9" name="Picture Placeholder 88">
            <a:extLst>
              <a:ext uri="{FF2B5EF4-FFF2-40B4-BE49-F238E27FC236}">
                <a16:creationId xmlns:a16="http://schemas.microsoft.com/office/drawing/2014/main" id="{90D459AE-B4F3-4C42-8A12-9BF1CD1102AE}"/>
              </a:ext>
            </a:extLst>
          </p:cNvPr>
          <p:cNvSpPr>
            <a:spLocks noGrp="1"/>
          </p:cNvSpPr>
          <p:nvPr>
            <p:ph type="pic" sz="quarter" idx="13"/>
          </p:nvPr>
        </p:nvSpPr>
        <p:spPr>
          <a:xfrm>
            <a:off x="0" y="0"/>
            <a:ext cx="2454053" cy="3175473"/>
          </a:xfrm>
          <a:custGeom>
            <a:avLst/>
            <a:gdLst>
              <a:gd name="connsiteX0" fmla="*/ 0 w 2424997"/>
              <a:gd name="connsiteY0" fmla="*/ 0 h 3124865"/>
              <a:gd name="connsiteX1" fmla="*/ 1724737 w 2424997"/>
              <a:gd name="connsiteY1" fmla="*/ 0 h 3124865"/>
              <a:gd name="connsiteX2" fmla="*/ 1747203 w 2424997"/>
              <a:gd name="connsiteY2" fmla="*/ 28350 h 3124865"/>
              <a:gd name="connsiteX3" fmla="*/ 2038508 w 2424997"/>
              <a:gd name="connsiteY3" fmla="*/ 527042 h 3124865"/>
              <a:gd name="connsiteX4" fmla="*/ 2111635 w 2424997"/>
              <a:gd name="connsiteY4" fmla="*/ 663503 h 3124865"/>
              <a:gd name="connsiteX5" fmla="*/ 2407832 w 2424997"/>
              <a:gd name="connsiteY5" fmla="*/ 1727267 h 3124865"/>
              <a:gd name="connsiteX6" fmla="*/ 1378437 w 2424997"/>
              <a:gd name="connsiteY6" fmla="*/ 2860499 h 3124865"/>
              <a:gd name="connsiteX7" fmla="*/ 1151698 w 2424997"/>
              <a:gd name="connsiteY7" fmla="*/ 2959167 h 3124865"/>
              <a:gd name="connsiteX8" fmla="*/ 467819 w 2424997"/>
              <a:gd name="connsiteY8" fmla="*/ 3110822 h 3124865"/>
              <a:gd name="connsiteX9" fmla="*/ 130874 w 2424997"/>
              <a:gd name="connsiteY9" fmla="*/ 3004568 h 3124865"/>
              <a:gd name="connsiteX10" fmla="*/ 0 w 2424997"/>
              <a:gd name="connsiteY10" fmla="*/ 2936339 h 312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4997" h="3124865">
                <a:moveTo>
                  <a:pt x="0" y="0"/>
                </a:moveTo>
                <a:lnTo>
                  <a:pt x="1724737" y="0"/>
                </a:lnTo>
                <a:lnTo>
                  <a:pt x="1747203" y="28350"/>
                </a:lnTo>
                <a:cubicBezTo>
                  <a:pt x="1849704" y="172946"/>
                  <a:pt x="1942108" y="346224"/>
                  <a:pt x="2038508" y="527042"/>
                </a:cubicBezTo>
                <a:cubicBezTo>
                  <a:pt x="2062183" y="571517"/>
                  <a:pt x="2086714" y="617474"/>
                  <a:pt x="2111635" y="663503"/>
                </a:cubicBezTo>
                <a:cubicBezTo>
                  <a:pt x="2334664" y="1075517"/>
                  <a:pt x="2475813" y="1372148"/>
                  <a:pt x="2407832" y="1727267"/>
                </a:cubicBezTo>
                <a:cubicBezTo>
                  <a:pt x="2304253" y="2268357"/>
                  <a:pt x="1996405" y="2607287"/>
                  <a:pt x="1378437" y="2860499"/>
                </a:cubicBezTo>
                <a:cubicBezTo>
                  <a:pt x="1297555" y="2893630"/>
                  <a:pt x="1223386" y="2926944"/>
                  <a:pt x="1151698" y="2959167"/>
                </a:cubicBezTo>
                <a:cubicBezTo>
                  <a:pt x="854475" y="3092702"/>
                  <a:pt x="701291" y="3154909"/>
                  <a:pt x="467819" y="3110822"/>
                </a:cubicBezTo>
                <a:cubicBezTo>
                  <a:pt x="351909" y="3088935"/>
                  <a:pt x="239342" y="3053398"/>
                  <a:pt x="130874" y="3004568"/>
                </a:cubicBezTo>
                <a:lnTo>
                  <a:pt x="0" y="2936339"/>
                </a:lnTo>
                <a:close/>
              </a:path>
            </a:pathLst>
          </a:custGeom>
          <a:solidFill>
            <a:schemeClr val="accent4"/>
          </a:solidFill>
        </p:spPr>
        <p:txBody>
          <a:bodyPr wrap="square">
            <a:noAutofit/>
          </a:bodyPr>
          <a:lstStyle/>
          <a:p>
            <a:r>
              <a:rPr lang="en-US"/>
              <a:t>Click icon to add picture</a:t>
            </a:r>
          </a:p>
        </p:txBody>
      </p:sp>
      <p:sp>
        <p:nvSpPr>
          <p:cNvPr id="97" name="Picture Placeholder 96">
            <a:extLst>
              <a:ext uri="{FF2B5EF4-FFF2-40B4-BE49-F238E27FC236}">
                <a16:creationId xmlns:a16="http://schemas.microsoft.com/office/drawing/2014/main" id="{0344694E-FBEE-4E6E-B940-5A77EE122412}"/>
              </a:ext>
            </a:extLst>
          </p:cNvPr>
          <p:cNvSpPr>
            <a:spLocks noGrp="1"/>
          </p:cNvSpPr>
          <p:nvPr>
            <p:ph type="pic" sz="quarter" idx="15"/>
          </p:nvPr>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solidFill>
            <a:schemeClr val="accent4"/>
          </a:solidFill>
        </p:spPr>
        <p:txBody>
          <a:bodyPr wrap="square">
            <a:noAutofit/>
          </a:bodyPr>
          <a:lstStyle/>
          <a:p>
            <a:r>
              <a:rPr lang="en-US"/>
              <a:t>Click icon to add picture</a:t>
            </a:r>
          </a:p>
        </p:txBody>
      </p:sp>
      <p:sp>
        <p:nvSpPr>
          <p:cNvPr id="92" name="Picture Placeholder 91">
            <a:extLst>
              <a:ext uri="{FF2B5EF4-FFF2-40B4-BE49-F238E27FC236}">
                <a16:creationId xmlns:a16="http://schemas.microsoft.com/office/drawing/2014/main" id="{D848FBF2-F963-4A1F-B265-AB689736B7F1}"/>
              </a:ext>
            </a:extLst>
          </p:cNvPr>
          <p:cNvSpPr>
            <a:spLocks noGrp="1"/>
          </p:cNvSpPr>
          <p:nvPr>
            <p:ph type="pic" sz="quarter" idx="14"/>
          </p:nvPr>
        </p:nvSpPr>
        <p:spPr>
          <a:xfrm>
            <a:off x="654202" y="4007060"/>
            <a:ext cx="3444873" cy="2850940"/>
          </a:xfrm>
          <a:custGeom>
            <a:avLst/>
            <a:gdLst>
              <a:gd name="connsiteX0" fmla="*/ 1782686 w 3444873"/>
              <a:gd name="connsiteY0" fmla="*/ 0 h 2881420"/>
              <a:gd name="connsiteX1" fmla="*/ 3043760 w 3444873"/>
              <a:gd name="connsiteY1" fmla="*/ 738072 h 2881420"/>
              <a:gd name="connsiteX2" fmla="*/ 3178153 w 3444873"/>
              <a:gd name="connsiteY2" fmla="*/ 926892 h 2881420"/>
              <a:gd name="connsiteX3" fmla="*/ 3444873 w 3444873"/>
              <a:gd name="connsiteY3" fmla="*/ 1521780 h 2881420"/>
              <a:gd name="connsiteX4" fmla="*/ 3283718 w 3444873"/>
              <a:gd name="connsiteY4" fmla="*/ 2162452 h 2881420"/>
              <a:gd name="connsiteX5" fmla="*/ 2839285 w 3444873"/>
              <a:gd name="connsiteY5" fmla="*/ 2712960 h 2881420"/>
              <a:gd name="connsiteX6" fmla="*/ 2692803 w 3444873"/>
              <a:gd name="connsiteY6" fmla="*/ 2827545 h 2881420"/>
              <a:gd name="connsiteX7" fmla="*/ 2610242 w 3444873"/>
              <a:gd name="connsiteY7" fmla="*/ 2881420 h 2881420"/>
              <a:gd name="connsiteX8" fmla="*/ 523032 w 3444873"/>
              <a:gd name="connsiteY8" fmla="*/ 2881420 h 2881420"/>
              <a:gd name="connsiteX9" fmla="*/ 501539 w 3444873"/>
              <a:gd name="connsiteY9" fmla="*/ 2862881 h 2881420"/>
              <a:gd name="connsiteX10" fmla="*/ 401780 w 3444873"/>
              <a:gd name="connsiteY10" fmla="*/ 2756085 h 2881420"/>
              <a:gd name="connsiteX11" fmla="*/ 0 w 3444873"/>
              <a:gd name="connsiteY11" fmla="*/ 1521780 h 2881420"/>
              <a:gd name="connsiteX12" fmla="*/ 178970 w 3444873"/>
              <a:gd name="connsiteY12" fmla="*/ 1015579 h 2881420"/>
              <a:gd name="connsiteX13" fmla="*/ 708859 w 3444873"/>
              <a:gd name="connsiteY13" fmla="*/ 544230 h 2881420"/>
              <a:gd name="connsiteX14" fmla="*/ 825365 w 3444873"/>
              <a:gd name="connsiteY14" fmla="*/ 454067 h 2881420"/>
              <a:gd name="connsiteX15" fmla="*/ 1782686 w 3444873"/>
              <a:gd name="connsiteY15" fmla="*/ 0 h 288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81420">
                <a:moveTo>
                  <a:pt x="1782686" y="0"/>
                </a:moveTo>
                <a:cubicBezTo>
                  <a:pt x="2315236" y="0"/>
                  <a:pt x="2692396" y="220721"/>
                  <a:pt x="3043760" y="738072"/>
                </a:cubicBezTo>
                <a:cubicBezTo>
                  <a:pt x="3089740" y="805787"/>
                  <a:pt x="3134687" y="867372"/>
                  <a:pt x="3178153" y="926892"/>
                </a:cubicBezTo>
                <a:cubicBezTo>
                  <a:pt x="3358308" y="1173678"/>
                  <a:pt x="3444873" y="1302019"/>
                  <a:pt x="3444873" y="1521780"/>
                </a:cubicBezTo>
                <a:cubicBezTo>
                  <a:pt x="3444873" y="1739988"/>
                  <a:pt x="3390613" y="1955541"/>
                  <a:pt x="3283718" y="2162452"/>
                </a:cubicBezTo>
                <a:cubicBezTo>
                  <a:pt x="3179115" y="2364860"/>
                  <a:pt x="3029567" y="2550133"/>
                  <a:pt x="2839285" y="2712960"/>
                </a:cubicBezTo>
                <a:cubicBezTo>
                  <a:pt x="2792528" y="2752984"/>
                  <a:pt x="2743576" y="2791253"/>
                  <a:pt x="2692803" y="2827545"/>
                </a:cubicBezTo>
                <a:lnTo>
                  <a:pt x="2610242" y="2881420"/>
                </a:lnTo>
                <a:lnTo>
                  <a:pt x="523032" y="2881420"/>
                </a:lnTo>
                <a:lnTo>
                  <a:pt x="501539" y="2862881"/>
                </a:lnTo>
                <a:cubicBezTo>
                  <a:pt x="466750" y="2829417"/>
                  <a:pt x="433475" y="2793801"/>
                  <a:pt x="401780" y="2756085"/>
                </a:cubicBezTo>
                <a:cubicBezTo>
                  <a:pt x="142674" y="2447638"/>
                  <a:pt x="0" y="2009299"/>
                  <a:pt x="0" y="1521780"/>
                </a:cubicBezTo>
                <a:cubicBezTo>
                  <a:pt x="0" y="1327273"/>
                  <a:pt x="55222" y="1171168"/>
                  <a:pt x="178970" y="1015579"/>
                </a:cubicBezTo>
                <a:cubicBezTo>
                  <a:pt x="308413" y="852825"/>
                  <a:pt x="502908" y="702921"/>
                  <a:pt x="708859" y="544230"/>
                </a:cubicBezTo>
                <a:cubicBezTo>
                  <a:pt x="746858" y="514988"/>
                  <a:pt x="786112" y="484711"/>
                  <a:pt x="825365" y="454067"/>
                </a:cubicBezTo>
                <a:cubicBezTo>
                  <a:pt x="1176728" y="179810"/>
                  <a:pt x="1433172" y="0"/>
                  <a:pt x="1782686" y="0"/>
                </a:cubicBezTo>
                <a:close/>
              </a:path>
            </a:pathLst>
          </a:custGeom>
          <a:solidFill>
            <a:schemeClr val="accent4"/>
          </a:solidFill>
        </p:spPr>
        <p:txBody>
          <a:bodyPr wrap="square">
            <a:noAutofit/>
          </a:bodyPr>
          <a:lstStyle>
            <a:lvl1pPr algn="ctr">
              <a:defRPr/>
            </a:lvl1pPr>
          </a:lstStyle>
          <a:p>
            <a:r>
              <a:rPr lang="en-US"/>
              <a:t>Click icon to add picture</a:t>
            </a:r>
          </a:p>
        </p:txBody>
      </p:sp>
      <p:sp>
        <p:nvSpPr>
          <p:cNvPr id="84" name="Content Placeholder 2">
            <a:extLst>
              <a:ext uri="{FF2B5EF4-FFF2-40B4-BE49-F238E27FC236}">
                <a16:creationId xmlns:a16="http://schemas.microsoft.com/office/drawing/2014/main" id="{5AE605FD-E2BD-48D3-A2C4-60E67DD856B6}"/>
              </a:ext>
            </a:extLst>
          </p:cNvPr>
          <p:cNvSpPr>
            <a:spLocks noGrp="1"/>
          </p:cNvSpPr>
          <p:nvPr>
            <p:ph idx="1"/>
          </p:nvPr>
        </p:nvSpPr>
        <p:spPr>
          <a:xfrm>
            <a:off x="6301382" y="2312988"/>
            <a:ext cx="4774784" cy="3651250"/>
          </a:xfrm>
        </p:spPr>
        <p:txBody>
          <a:bodyPr>
            <a:normAutofit/>
          </a:bodyPr>
          <a:lstStyle>
            <a:lvl1pPr>
              <a:defRPr spc="0"/>
            </a:lvl1pPr>
          </a:lstStyle>
          <a:p>
            <a:pPr lvl="0"/>
            <a:r>
              <a:rPr lang="en-US"/>
              <a:t>Click to edit Master text styles</a:t>
            </a:r>
          </a:p>
        </p:txBody>
      </p:sp>
      <p:sp>
        <p:nvSpPr>
          <p:cNvPr id="19" name="Slide Number Placeholder 31">
            <a:extLst>
              <a:ext uri="{FF2B5EF4-FFF2-40B4-BE49-F238E27FC236}">
                <a16:creationId xmlns:a16="http://schemas.microsoft.com/office/drawing/2014/main" id="{959C448F-2494-48EB-82EF-21C67128CA54}"/>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Tree>
    <p:extLst>
      <p:ext uri="{BB962C8B-B14F-4D97-AF65-F5344CB8AC3E}">
        <p14:creationId xmlns:p14="http://schemas.microsoft.com/office/powerpoint/2010/main" val="177562436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p:cNvSpPr>
            <a:spLocks noGrp="1"/>
          </p:cNvSpPr>
          <p:nvPr>
            <p:ph type="title"/>
          </p:nvPr>
        </p:nvSpPr>
        <p:spPr>
          <a:xfrm>
            <a:off x="1124712" y="442220"/>
            <a:ext cx="9566098" cy="1345269"/>
          </a:xfrm>
        </p:spPr>
        <p:txBody>
          <a:bodyPr/>
          <a:lstStyle/>
          <a:p>
            <a:r>
              <a:rPr lang="en-US"/>
              <a:t>Click to edit Master title style</a:t>
            </a:r>
          </a:p>
        </p:txBody>
      </p:sp>
      <p:sp>
        <p:nvSpPr>
          <p:cNvPr id="12" name="Picture Placeholder 11">
            <a:extLst>
              <a:ext uri="{FF2B5EF4-FFF2-40B4-BE49-F238E27FC236}">
                <a16:creationId xmlns:a16="http://schemas.microsoft.com/office/drawing/2014/main" id="{1796944F-19A6-46D1-9D9C-A7570E147ACA}"/>
              </a:ext>
            </a:extLst>
          </p:cNvPr>
          <p:cNvSpPr>
            <a:spLocks noGrp="1"/>
          </p:cNvSpPr>
          <p:nvPr>
            <p:ph type="pic" sz="quarter" idx="13"/>
          </p:nvPr>
        </p:nvSpPr>
        <p:spPr>
          <a:xfrm>
            <a:off x="2170429" y="0"/>
            <a:ext cx="7851142" cy="1239903"/>
          </a:xfrm>
          <a:custGeom>
            <a:avLst/>
            <a:gdLst>
              <a:gd name="connsiteX0" fmla="*/ 609697 w 7851142"/>
              <a:gd name="connsiteY0" fmla="*/ 0 h 1239903"/>
              <a:gd name="connsiteX1" fmla="*/ 7851142 w 7851142"/>
              <a:gd name="connsiteY1" fmla="*/ 0 h 1239903"/>
              <a:gd name="connsiteX2" fmla="*/ 7683059 w 7851142"/>
              <a:gd name="connsiteY2" fmla="*/ 102039 h 1239903"/>
              <a:gd name="connsiteX3" fmla="*/ 7334627 w 7851142"/>
              <a:gd name="connsiteY3" fmla="*/ 257976 h 1239903"/>
              <a:gd name="connsiteX4" fmla="*/ 4349591 w 7851142"/>
              <a:gd name="connsiteY4" fmla="*/ 990399 h 1239903"/>
              <a:gd name="connsiteX5" fmla="*/ 920383 w 7851142"/>
              <a:gd name="connsiteY5" fmla="*/ 175298 h 1239903"/>
              <a:gd name="connsiteX6" fmla="*/ 0 w 7851142"/>
              <a:gd name="connsiteY6" fmla="*/ 0 h 1239903"/>
              <a:gd name="connsiteX7" fmla="*/ 585485 w 7851142"/>
              <a:gd name="connsiteY7" fmla="*/ 0 h 1239903"/>
              <a:gd name="connsiteX8" fmla="*/ 922046 w 7851142"/>
              <a:gd name="connsiteY8" fmla="*/ 189899 h 1239903"/>
              <a:gd name="connsiteX9" fmla="*/ 4351255 w 7851142"/>
              <a:gd name="connsiteY9" fmla="*/ 1005000 h 1239903"/>
              <a:gd name="connsiteX10" fmla="*/ 7336292 w 7851142"/>
              <a:gd name="connsiteY10" fmla="*/ 272577 h 1239903"/>
              <a:gd name="connsiteX11" fmla="*/ 7482334 w 7851142"/>
              <a:gd name="connsiteY11" fmla="*/ 207218 h 1239903"/>
              <a:gd name="connsiteX12" fmla="*/ 7281089 w 7851142"/>
              <a:gd name="connsiteY12" fmla="*/ 310828 h 1239903"/>
              <a:gd name="connsiteX13" fmla="*/ 3968199 w 7851142"/>
              <a:gd name="connsiteY13" fmla="*/ 1201816 h 1239903"/>
              <a:gd name="connsiteX14" fmla="*/ 292676 w 7851142"/>
              <a:gd name="connsiteY14" fmla="*/ 186040 h 123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51142" h="1239903">
                <a:moveTo>
                  <a:pt x="609697" y="0"/>
                </a:moveTo>
                <a:lnTo>
                  <a:pt x="7851142" y="0"/>
                </a:lnTo>
                <a:lnTo>
                  <a:pt x="7683059" y="102039"/>
                </a:lnTo>
                <a:lnTo>
                  <a:pt x="7334627" y="257976"/>
                </a:lnTo>
                <a:cubicBezTo>
                  <a:pt x="6489021" y="610626"/>
                  <a:pt x="5464844" y="863287"/>
                  <a:pt x="4349591" y="990399"/>
                </a:cubicBezTo>
                <a:cubicBezTo>
                  <a:pt x="2776482" y="1169695"/>
                  <a:pt x="1869121" y="709828"/>
                  <a:pt x="920383" y="175298"/>
                </a:cubicBezTo>
                <a:close/>
                <a:moveTo>
                  <a:pt x="0" y="0"/>
                </a:moveTo>
                <a:lnTo>
                  <a:pt x="585485" y="0"/>
                </a:lnTo>
                <a:lnTo>
                  <a:pt x="922046" y="189899"/>
                </a:lnTo>
                <a:cubicBezTo>
                  <a:pt x="1870785" y="724430"/>
                  <a:pt x="2778146" y="1184296"/>
                  <a:pt x="4351255" y="1005000"/>
                </a:cubicBezTo>
                <a:cubicBezTo>
                  <a:pt x="5466508" y="877888"/>
                  <a:pt x="6490686" y="625227"/>
                  <a:pt x="7336292" y="272577"/>
                </a:cubicBezTo>
                <a:lnTo>
                  <a:pt x="7482334" y="207218"/>
                </a:lnTo>
                <a:lnTo>
                  <a:pt x="7281089" y="310828"/>
                </a:lnTo>
                <a:cubicBezTo>
                  <a:pt x="6357879" y="751161"/>
                  <a:pt x="5217641" y="1059409"/>
                  <a:pt x="3968199" y="1201816"/>
                </a:cubicBezTo>
                <a:cubicBezTo>
                  <a:pt x="2289734" y="1393120"/>
                  <a:pt x="1313827" y="834220"/>
                  <a:pt x="292676" y="186040"/>
                </a:cubicBezTo>
                <a:close/>
              </a:path>
            </a:pathLst>
          </a:custGeom>
          <a:solidFill>
            <a:schemeClr val="accent4"/>
          </a:solidFill>
        </p:spPr>
        <p:txBody>
          <a:bodyPr wrap="square">
            <a:noAutofit/>
          </a:bodyPr>
          <a:lstStyle/>
          <a:p>
            <a:r>
              <a:rPr lang="en-US"/>
              <a:t>Click icon to add picture</a:t>
            </a:r>
          </a:p>
        </p:txBody>
      </p:sp>
      <p:sp>
        <p:nvSpPr>
          <p:cNvPr id="3" name="Content Placeholder 2"/>
          <p:cNvSpPr>
            <a:spLocks noGrp="1"/>
          </p:cNvSpPr>
          <p:nvPr>
            <p:ph idx="1"/>
          </p:nvPr>
        </p:nvSpPr>
        <p:spPr>
          <a:xfrm>
            <a:off x="1320655" y="2312276"/>
            <a:ext cx="9566098" cy="3651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a:xfrm>
            <a:off x="1124712" y="6170490"/>
            <a:ext cx="5667375" cy="457200"/>
          </a:xfrm>
        </p:spPr>
        <p:txBody>
          <a:bodyPr/>
          <a:lstStyle/>
          <a:p>
            <a:r>
              <a:rPr lang="en-US"/>
              <a:t>Sample Footer Text</a:t>
            </a:r>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a:xfrm>
            <a:off x="7850727" y="6170491"/>
            <a:ext cx="2840083" cy="457200"/>
          </a:xfrm>
          <a:prstGeom prst="rect">
            <a:avLst/>
          </a:prstGeom>
        </p:spPr>
        <p:txBody>
          <a:bodyPr/>
          <a:lstStyle/>
          <a:p>
            <a:r>
              <a:rPr lang="en-US"/>
              <a:t>2/3/20XX</a:t>
            </a:r>
          </a:p>
        </p:txBody>
      </p:sp>
      <p:sp>
        <p:nvSpPr>
          <p:cNvPr id="9" name="Slide Number Placeholder 31">
            <a:extLst>
              <a:ext uri="{FF2B5EF4-FFF2-40B4-BE49-F238E27FC236}">
                <a16:creationId xmlns:a16="http://schemas.microsoft.com/office/drawing/2014/main" id="{63557A7C-6DD4-467A-A5AE-BE8D2761CD6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
        <p:nvSpPr>
          <p:cNvPr id="14" name="Freeform: Shape 13">
            <a:extLst>
              <a:ext uri="{FF2B5EF4-FFF2-40B4-BE49-F238E27FC236}">
                <a16:creationId xmlns:a16="http://schemas.microsoft.com/office/drawing/2014/main" id="{EC077E07-D80C-4CE0-AE55-BD2AB13FB52C}"/>
              </a:ext>
              <a:ext uri="{C183D7F6-B498-43B3-948B-1728B52AA6E4}">
                <adec:decorative xmlns:adec="http://schemas.microsoft.com/office/drawing/2017/decorative" val="1"/>
              </a:ext>
            </a:extLst>
          </p:cNvPr>
          <p:cNvSpPr/>
          <p:nvPr userDrawn="1"/>
        </p:nvSpPr>
        <p:spPr>
          <a:xfrm rot="5009863">
            <a:off x="6327232" y="-4031948"/>
            <a:ext cx="1437166" cy="8507948"/>
          </a:xfrm>
          <a:custGeom>
            <a:avLst/>
            <a:gdLst>
              <a:gd name="connsiteX0" fmla="*/ 0 w 974343"/>
              <a:gd name="connsiteY0" fmla="*/ 5768060 h 5768060"/>
              <a:gd name="connsiteX1" fmla="*/ 1859 w 974343"/>
              <a:gd name="connsiteY1" fmla="*/ 5751750 h 5768060"/>
              <a:gd name="connsiteX2" fmla="*/ 152053 w 974343"/>
              <a:gd name="connsiteY2" fmla="*/ 5544534 h 5768060"/>
              <a:gd name="connsiteX3" fmla="*/ 964380 w 974343"/>
              <a:gd name="connsiteY3" fmla="*/ 3297197 h 5768060"/>
              <a:gd name="connsiteX4" fmla="*/ 621280 w 974343"/>
              <a:gd name="connsiteY4" fmla="*/ 981599 h 5768060"/>
              <a:gd name="connsiteX5" fmla="*/ 562350 w 974343"/>
              <a:gd name="connsiteY5" fmla="*/ 834125 h 5768060"/>
              <a:gd name="connsiteX6" fmla="*/ 564561 w 974343"/>
              <a:gd name="connsiteY6" fmla="*/ 814726 h 5768060"/>
              <a:gd name="connsiteX7" fmla="*/ 631243 w 974343"/>
              <a:gd name="connsiteY7" fmla="*/ 981598 h 5768060"/>
              <a:gd name="connsiteX8" fmla="*/ 974343 w 974343"/>
              <a:gd name="connsiteY8" fmla="*/ 3297197 h 5768060"/>
              <a:gd name="connsiteX9" fmla="*/ 162016 w 974343"/>
              <a:gd name="connsiteY9" fmla="*/ 5544534 h 5768060"/>
              <a:gd name="connsiteX10" fmla="*/ 98313 w 974343"/>
              <a:gd name="connsiteY10" fmla="*/ 0 h 5768060"/>
              <a:gd name="connsiteX11" fmla="*/ 107976 w 974343"/>
              <a:gd name="connsiteY11" fmla="*/ 0 h 5768060"/>
              <a:gd name="connsiteX12" fmla="*/ 106851 w 974343"/>
              <a:gd name="connsiteY12" fmla="*/ 9874 h 57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4343" h="5768060">
                <a:moveTo>
                  <a:pt x="0" y="5768060"/>
                </a:moveTo>
                <a:lnTo>
                  <a:pt x="1859" y="5751750"/>
                </a:lnTo>
                <a:lnTo>
                  <a:pt x="152053" y="5544534"/>
                </a:lnTo>
                <a:cubicBezTo>
                  <a:pt x="584951" y="4946502"/>
                  <a:pt x="964380" y="4370609"/>
                  <a:pt x="964380" y="3297197"/>
                </a:cubicBezTo>
                <a:cubicBezTo>
                  <a:pt x="964380" y="2427490"/>
                  <a:pt x="844789" y="1625322"/>
                  <a:pt x="621280" y="981599"/>
                </a:cubicBezTo>
                <a:lnTo>
                  <a:pt x="562350" y="834125"/>
                </a:lnTo>
                <a:lnTo>
                  <a:pt x="564561" y="814726"/>
                </a:lnTo>
                <a:lnTo>
                  <a:pt x="631243" y="981598"/>
                </a:lnTo>
                <a:cubicBezTo>
                  <a:pt x="854752" y="1625322"/>
                  <a:pt x="974343" y="2427490"/>
                  <a:pt x="974343" y="3297197"/>
                </a:cubicBezTo>
                <a:cubicBezTo>
                  <a:pt x="974343" y="4370609"/>
                  <a:pt x="594915" y="4946502"/>
                  <a:pt x="162016" y="5544534"/>
                </a:cubicBezTo>
                <a:close/>
                <a:moveTo>
                  <a:pt x="98313" y="0"/>
                </a:moveTo>
                <a:lnTo>
                  <a:pt x="107976" y="0"/>
                </a:lnTo>
                <a:lnTo>
                  <a:pt x="106851" y="9874"/>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02589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6750718"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6530287"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8" name="Picture Placeholder 27">
            <a:extLst>
              <a:ext uri="{FF2B5EF4-FFF2-40B4-BE49-F238E27FC236}">
                <a16:creationId xmlns:a16="http://schemas.microsoft.com/office/drawing/2014/main" id="{757DE5C9-6A33-42C7-B3F9-EFA47A47A64E}"/>
              </a:ext>
            </a:extLst>
          </p:cNvPr>
          <p:cNvSpPr>
            <a:spLocks noGrp="1"/>
          </p:cNvSpPr>
          <p:nvPr>
            <p:ph type="pic" sz="quarter" idx="13"/>
          </p:nvPr>
        </p:nvSpPr>
        <p:spPr>
          <a:xfrm>
            <a:off x="6940456" y="0"/>
            <a:ext cx="3828033" cy="2051003"/>
          </a:xfrm>
          <a:custGeom>
            <a:avLst/>
            <a:gdLst>
              <a:gd name="connsiteX0" fmla="*/ 48561 w 3828033"/>
              <a:gd name="connsiteY0" fmla="*/ 0 h 2050999"/>
              <a:gd name="connsiteX1" fmla="*/ 3738569 w 3828033"/>
              <a:gd name="connsiteY1" fmla="*/ 0 h 2050999"/>
              <a:gd name="connsiteX2" fmla="*/ 3783037 w 3828033"/>
              <a:gd name="connsiteY2" fmla="*/ 131595 h 2050999"/>
              <a:gd name="connsiteX3" fmla="*/ 3828033 w 3828033"/>
              <a:gd name="connsiteY3" fmla="*/ 469009 h 2050999"/>
              <a:gd name="connsiteX4" fmla="*/ 3531647 w 3828033"/>
              <a:gd name="connsiteY4" fmla="*/ 1087433 h 2050999"/>
              <a:gd name="connsiteX5" fmla="*/ 3382306 w 3828033"/>
              <a:gd name="connsiteY5" fmla="*/ 1283724 h 2050999"/>
              <a:gd name="connsiteX6" fmla="*/ 1980966 w 3828033"/>
              <a:gd name="connsiteY6" fmla="*/ 2050999 h 2050999"/>
              <a:gd name="connsiteX7" fmla="*/ 917167 w 3828033"/>
              <a:gd name="connsiteY7" fmla="*/ 1578967 h 2050999"/>
              <a:gd name="connsiteX8" fmla="*/ 787704 w 3828033"/>
              <a:gd name="connsiteY8" fmla="*/ 1485234 h 2050999"/>
              <a:gd name="connsiteX9" fmla="*/ 198877 w 3828033"/>
              <a:gd name="connsiteY9" fmla="*/ 995238 h 2050999"/>
              <a:gd name="connsiteX10" fmla="*/ 0 w 3828033"/>
              <a:gd name="connsiteY10" fmla="*/ 469009 h 2050999"/>
              <a:gd name="connsiteX11" fmla="*/ 45559 w 3828033"/>
              <a:gd name="connsiteY11" fmla="*/ 11416 h 205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0999">
                <a:moveTo>
                  <a:pt x="48561" y="0"/>
                </a:moveTo>
                <a:lnTo>
                  <a:pt x="3738569" y="0"/>
                </a:lnTo>
                <a:lnTo>
                  <a:pt x="3783037" y="131595"/>
                </a:lnTo>
                <a:cubicBezTo>
                  <a:pt x="3812959" y="242858"/>
                  <a:pt x="3828033" y="355589"/>
                  <a:pt x="3828033" y="469009"/>
                </a:cubicBezTo>
                <a:cubicBezTo>
                  <a:pt x="3828033" y="697464"/>
                  <a:pt x="3731840" y="830882"/>
                  <a:pt x="3531647" y="1087433"/>
                </a:cubicBezTo>
                <a:cubicBezTo>
                  <a:pt x="3483347" y="1149308"/>
                  <a:pt x="3433400" y="1213330"/>
                  <a:pt x="3382306" y="1283724"/>
                </a:cubicBezTo>
                <a:cubicBezTo>
                  <a:pt x="2991862" y="1821547"/>
                  <a:pt x="2572752" y="2050999"/>
                  <a:pt x="1980966" y="2050999"/>
                </a:cubicBezTo>
                <a:cubicBezTo>
                  <a:pt x="1592577" y="2050999"/>
                  <a:pt x="1307610" y="1864076"/>
                  <a:pt x="917167" y="1578967"/>
                </a:cubicBezTo>
                <a:cubicBezTo>
                  <a:pt x="873548" y="1547109"/>
                  <a:pt x="829927" y="1515634"/>
                  <a:pt x="787704" y="1485234"/>
                </a:cubicBezTo>
                <a:cubicBezTo>
                  <a:pt x="558844" y="1320266"/>
                  <a:pt x="342715" y="1164431"/>
                  <a:pt x="198877" y="995238"/>
                </a:cubicBezTo>
                <a:cubicBezTo>
                  <a:pt x="61365" y="833493"/>
                  <a:pt x="0" y="671212"/>
                  <a:pt x="0" y="469009"/>
                </a:cubicBezTo>
                <a:cubicBezTo>
                  <a:pt x="0" y="310632"/>
                  <a:pt x="15484" y="157247"/>
                  <a:pt x="45559" y="11416"/>
                </a:cubicBezTo>
                <a:close/>
              </a:path>
            </a:pathLst>
          </a:custGeom>
          <a:solidFill>
            <a:schemeClr val="accent4"/>
          </a:solidFill>
        </p:spPr>
        <p:txBody>
          <a:bodyPr wrap="square">
            <a:noAutofit/>
          </a:bodyPr>
          <a:lstStyle/>
          <a:p>
            <a:r>
              <a:rPr lang="en-US"/>
              <a:t>Click icon to add picture</a:t>
            </a:r>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8770571" cy="1345269"/>
          </a:xfrm>
        </p:spPr>
        <p:txBody>
          <a:bodyPr/>
          <a:lstStyle/>
          <a:p>
            <a:r>
              <a:rPr lang="en-US"/>
              <a:t>Click to edit Master title style</a:t>
            </a:r>
          </a:p>
        </p:txBody>
      </p:sp>
      <p:sp>
        <p:nvSpPr>
          <p:cNvPr id="3" name="Text Placeholder 2"/>
          <p:cNvSpPr>
            <a:spLocks noGrp="1"/>
          </p:cNvSpPr>
          <p:nvPr>
            <p:ph type="body" idx="1"/>
          </p:nvPr>
        </p:nvSpPr>
        <p:spPr>
          <a:xfrm>
            <a:off x="1124711" y="2052337"/>
            <a:ext cx="4536999"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2568"/>
            <a:ext cx="4536998"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30290" y="2052337"/>
            <a:ext cx="4535424"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2912568"/>
            <a:ext cx="4535424" cy="2779361"/>
          </a:xfrm>
        </p:spPr>
        <p:txBody>
          <a:bodyPr/>
          <a:lstStyle>
            <a:lvl1pPr marL="283464" indent="-283464">
              <a:buFont typeface="Arial" panose="020B0604020202020204" pitchFamily="34" charset="0"/>
              <a:buChar char="•"/>
              <a:defRPr sz="1500"/>
            </a:lvl1pPr>
            <a:lvl2pPr marL="283464" indent="-283464">
              <a:buFont typeface="Arial" panose="020B0604020202020204" pitchFamily="34" charset="0"/>
              <a:buChar char="•"/>
              <a:defRPr sz="1500"/>
            </a:lvl2pPr>
            <a:lvl3pPr marL="283464" indent="-283464">
              <a:defRPr sz="1500"/>
            </a:lvl3pPr>
            <a:lvl4pPr marL="283464" indent="-283464">
              <a:defRPr sz="1500"/>
            </a:lvl4pPr>
            <a:lvl5pPr marL="283464" indent="-283464">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a:xfrm>
            <a:off x="1124712" y="6170490"/>
            <a:ext cx="5667375" cy="457200"/>
          </a:xfrm>
        </p:spPr>
        <p:txBody>
          <a:bodyPr/>
          <a:lstStyle/>
          <a:p>
            <a:r>
              <a:rPr lang="en-US"/>
              <a:t>Sample Footer Text</a:t>
            </a:r>
          </a:p>
        </p:txBody>
      </p:sp>
      <p:sp>
        <p:nvSpPr>
          <p:cNvPr id="29" name="Date Placeholder 3">
            <a:extLst>
              <a:ext uri="{FF2B5EF4-FFF2-40B4-BE49-F238E27FC236}">
                <a16:creationId xmlns:a16="http://schemas.microsoft.com/office/drawing/2014/main" id="{E1D433C7-BB27-460B-8840-C3BFDFF6D170}"/>
              </a:ext>
            </a:extLst>
          </p:cNvPr>
          <p:cNvSpPr>
            <a:spLocks noGrp="1"/>
          </p:cNvSpPr>
          <p:nvPr>
            <p:ph type="dt" sz="half" idx="14"/>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a:p>
        </p:txBody>
      </p:sp>
      <p:sp>
        <p:nvSpPr>
          <p:cNvPr id="14" name="Slide Number Placeholder 31">
            <a:extLst>
              <a:ext uri="{FF2B5EF4-FFF2-40B4-BE49-F238E27FC236}">
                <a16:creationId xmlns:a16="http://schemas.microsoft.com/office/drawing/2014/main" id="{27D579A2-A798-44EA-94A8-70651A26BCFD}"/>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Tree>
    <p:extLst>
      <p:ext uri="{BB962C8B-B14F-4D97-AF65-F5344CB8AC3E}">
        <p14:creationId xmlns:p14="http://schemas.microsoft.com/office/powerpoint/2010/main" val="2206133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51BBF27-008B-4335-B8AD-D33CCB9E45E3}"/>
              </a:ext>
              <a:ext uri="{C183D7F6-B498-43B3-948B-1728B52AA6E4}">
                <adec:decorative xmlns:adec="http://schemas.microsoft.com/office/drawing/2017/decorative" val="1"/>
              </a:ext>
            </a:extLst>
          </p:cNvPr>
          <p:cNvSpPr/>
          <p:nvPr userDrawn="1"/>
        </p:nvSpPr>
        <p:spPr>
          <a:xfrm>
            <a:off x="9470416" y="-17780"/>
            <a:ext cx="2738729" cy="2320505"/>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97D21113-1479-46FB-ACE3-3469DC3D08D9}"/>
              </a:ext>
              <a:ext uri="{C183D7F6-B498-43B3-948B-1728B52AA6E4}">
                <adec:decorative xmlns:adec="http://schemas.microsoft.com/office/drawing/2017/decorative" val="1"/>
              </a:ext>
            </a:extLst>
          </p:cNvPr>
          <p:cNvSpPr/>
          <p:nvPr userDrawn="1"/>
        </p:nvSpPr>
        <p:spPr>
          <a:xfrm>
            <a:off x="9687973" y="0"/>
            <a:ext cx="2503874" cy="2085280"/>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Picture Placeholder 18">
            <a:extLst>
              <a:ext uri="{FF2B5EF4-FFF2-40B4-BE49-F238E27FC236}">
                <a16:creationId xmlns:a16="http://schemas.microsoft.com/office/drawing/2014/main" id="{BC48007D-BDB5-4BBD-BC58-E8136E9471A5}"/>
              </a:ext>
            </a:extLst>
          </p:cNvPr>
          <p:cNvSpPr>
            <a:spLocks noGrp="1"/>
          </p:cNvSpPr>
          <p:nvPr>
            <p:ph type="pic" sz="quarter" idx="15"/>
          </p:nvPr>
        </p:nvSpPr>
        <p:spPr>
          <a:xfrm>
            <a:off x="9840912" y="1"/>
            <a:ext cx="2350935" cy="1923513"/>
          </a:xfrm>
          <a:custGeom>
            <a:avLst/>
            <a:gdLst>
              <a:gd name="connsiteX0" fmla="*/ 45607 w 2351088"/>
              <a:gd name="connsiteY0" fmla="*/ 0 h 1923513"/>
              <a:gd name="connsiteX1" fmla="*/ 2351088 w 2351088"/>
              <a:gd name="connsiteY1" fmla="*/ 0 h 1923513"/>
              <a:gd name="connsiteX2" fmla="*/ 2351088 w 2351088"/>
              <a:gd name="connsiteY2" fmla="*/ 1338595 h 1923513"/>
              <a:gd name="connsiteX3" fmla="*/ 2349634 w 2351088"/>
              <a:gd name="connsiteY3" fmla="*/ 1341633 h 1923513"/>
              <a:gd name="connsiteX4" fmla="*/ 2190343 w 2351088"/>
              <a:gd name="connsiteY4" fmla="*/ 1566591 h 1923513"/>
              <a:gd name="connsiteX5" fmla="*/ 1699968 w 2351088"/>
              <a:gd name="connsiteY5" fmla="*/ 1800889 h 1923513"/>
              <a:gd name="connsiteX6" fmla="*/ 1515376 w 2351088"/>
              <a:gd name="connsiteY6" fmla="*/ 1849289 h 1923513"/>
              <a:gd name="connsiteX7" fmla="*/ 365637 w 2351088"/>
              <a:gd name="connsiteY7" fmla="*/ 1654311 h 1923513"/>
              <a:gd name="connsiteX8" fmla="*/ 64305 w 2351088"/>
              <a:gd name="connsiteY8" fmla="*/ 869326 h 1923513"/>
              <a:gd name="connsiteX9" fmla="*/ 47297 w 2351088"/>
              <a:gd name="connsiteY9" fmla="*/ 751875 h 1923513"/>
              <a:gd name="connsiteX10" fmla="*/ 8322 w 2351088"/>
              <a:gd name="connsiteY10" fmla="*/ 451521 h 1923513"/>
              <a:gd name="connsiteX11" fmla="*/ 0 w 2351088"/>
              <a:gd name="connsiteY11" fmla="*/ 311727 h 1923513"/>
              <a:gd name="connsiteX12" fmla="*/ 0 w 2351088"/>
              <a:gd name="connsiteY12" fmla="*/ 310246 h 1923513"/>
              <a:gd name="connsiteX13" fmla="*/ 4459 w 2351088"/>
              <a:gd name="connsiteY13" fmla="*/ 179217 h 1923513"/>
              <a:gd name="connsiteX14" fmla="*/ 23931 w 2351088"/>
              <a:gd name="connsiteY14" fmla="*/ 63647 h 19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1088" h="1923513">
                <a:moveTo>
                  <a:pt x="45607" y="0"/>
                </a:moveTo>
                <a:lnTo>
                  <a:pt x="2351088" y="0"/>
                </a:lnTo>
                <a:lnTo>
                  <a:pt x="2351088" y="1338595"/>
                </a:lnTo>
                <a:lnTo>
                  <a:pt x="2349634" y="1341633"/>
                </a:lnTo>
                <a:cubicBezTo>
                  <a:pt x="2305008" y="1422901"/>
                  <a:pt x="2251810" y="1498079"/>
                  <a:pt x="2190343" y="1566591"/>
                </a:cubicBezTo>
                <a:cubicBezTo>
                  <a:pt x="2066534" y="1704591"/>
                  <a:pt x="1943849" y="1739985"/>
                  <a:pt x="1699968" y="1800889"/>
                </a:cubicBezTo>
                <a:cubicBezTo>
                  <a:pt x="1641138" y="1815570"/>
                  <a:pt x="1580285" y="1830774"/>
                  <a:pt x="1515376" y="1849289"/>
                </a:cubicBezTo>
                <a:cubicBezTo>
                  <a:pt x="1019423" y="1990702"/>
                  <a:pt x="675572" y="1932375"/>
                  <a:pt x="365637" y="1654311"/>
                </a:cubicBezTo>
                <a:cubicBezTo>
                  <a:pt x="162226" y="1471817"/>
                  <a:pt x="114281" y="1225005"/>
                  <a:pt x="64305" y="869326"/>
                </a:cubicBezTo>
                <a:cubicBezTo>
                  <a:pt x="58725" y="829587"/>
                  <a:pt x="52937" y="790079"/>
                  <a:pt x="47297" y="751875"/>
                </a:cubicBezTo>
                <a:cubicBezTo>
                  <a:pt x="32069" y="648282"/>
                  <a:pt x="17269" y="547564"/>
                  <a:pt x="8322" y="451521"/>
                </a:cubicBezTo>
                <a:lnTo>
                  <a:pt x="0" y="311727"/>
                </a:lnTo>
                <a:lnTo>
                  <a:pt x="0" y="310246"/>
                </a:lnTo>
                <a:lnTo>
                  <a:pt x="4459" y="179217"/>
                </a:lnTo>
                <a:cubicBezTo>
                  <a:pt x="8369" y="138638"/>
                  <a:pt x="14788" y="100274"/>
                  <a:pt x="23931" y="63647"/>
                </a:cubicBezTo>
                <a:close/>
              </a:path>
            </a:pathLst>
          </a:custGeom>
          <a:solidFill>
            <a:schemeClr val="accent4"/>
          </a:solidFill>
        </p:spPr>
        <p:txBody>
          <a:bodyPr wrap="square">
            <a:noAutofit/>
          </a:bodyPr>
          <a:lstStyle/>
          <a:p>
            <a:r>
              <a:rPr lang="en-US"/>
              <a:t>Click icon to add picture</a:t>
            </a:r>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a:xfrm>
            <a:off x="1124712" y="442220"/>
            <a:ext cx="9566098" cy="1345269"/>
          </a:xfrm>
        </p:spPr>
        <p:txBody>
          <a:bodyPr/>
          <a:lstStyle/>
          <a:p>
            <a:r>
              <a:rPr lang="en-US"/>
              <a:t>Click to edit Master title style</a:t>
            </a:r>
          </a:p>
        </p:txBody>
      </p:sp>
      <p:sp>
        <p:nvSpPr>
          <p:cNvPr id="3" name="Text Placeholder 2"/>
          <p:cNvSpPr>
            <a:spLocks noGrp="1"/>
          </p:cNvSpPr>
          <p:nvPr>
            <p:ph type="body" idx="1"/>
          </p:nvPr>
        </p:nvSpPr>
        <p:spPr>
          <a:xfrm>
            <a:off x="1124712" y="2050056"/>
            <a:ext cx="310896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4712"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36161" y="2050053"/>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4536161" y="2910284"/>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33C93592-79D8-498B-BE6E-E633E10DC06E}"/>
              </a:ext>
            </a:extLst>
          </p:cNvPr>
          <p:cNvSpPr>
            <a:spLocks noGrp="1"/>
          </p:cNvSpPr>
          <p:nvPr>
            <p:ph type="body" sz="quarter" idx="13"/>
          </p:nvPr>
        </p:nvSpPr>
        <p:spPr>
          <a:xfrm>
            <a:off x="7947610" y="2050056"/>
            <a:ext cx="310896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15" name="Content Placeholder 5">
            <a:extLst>
              <a:ext uri="{FF2B5EF4-FFF2-40B4-BE49-F238E27FC236}">
                <a16:creationId xmlns:a16="http://schemas.microsoft.com/office/drawing/2014/main" id="{26476F99-8CAD-44A7-AD10-42BCF998BA39}"/>
              </a:ext>
            </a:extLst>
          </p:cNvPr>
          <p:cNvSpPr>
            <a:spLocks noGrp="1"/>
          </p:cNvSpPr>
          <p:nvPr>
            <p:ph sz="quarter" idx="14"/>
          </p:nvPr>
        </p:nvSpPr>
        <p:spPr>
          <a:xfrm>
            <a:off x="7947610" y="2910287"/>
            <a:ext cx="3108960" cy="2779361"/>
          </a:xfrm>
        </p:spPr>
        <p:txBody>
          <a:bodyPr/>
          <a:lstStyle>
            <a:lvl1pPr marL="283464" indent="-283464">
              <a:lnSpc>
                <a:spcPct val="100000"/>
              </a:lnSpc>
              <a:buFont typeface="Arial" panose="020B0604020202020204" pitchFamily="34" charset="0"/>
              <a:buChar char="•"/>
              <a:defRPr sz="1400"/>
            </a:lvl1pPr>
            <a:lvl2pPr marL="283464" indent="-283464">
              <a:lnSpc>
                <a:spcPct val="100000"/>
              </a:lnSpc>
              <a:buFont typeface="Arial" panose="020B0604020202020204" pitchFamily="34" charset="0"/>
              <a:buChar char="•"/>
              <a:defRPr sz="1400"/>
            </a:lvl2pPr>
            <a:lvl3pPr marL="283464" indent="-283464">
              <a:lnSpc>
                <a:spcPct val="100000"/>
              </a:lnSpc>
              <a:defRPr sz="1400"/>
            </a:lvl3pPr>
            <a:lvl4pPr marL="283464" indent="-283464">
              <a:lnSpc>
                <a:spcPct val="100000"/>
              </a:lnSpc>
              <a:defRPr sz="1400"/>
            </a:lvl4pPr>
            <a:lvl5pPr marL="283464" indent="-283464">
              <a:lnSpc>
                <a:spcPct val="100000"/>
              </a:lnSpc>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r>
              <a:rPr lang="en-US"/>
              <a:t>Sample Footer Text</a:t>
            </a:r>
          </a:p>
        </p:txBody>
      </p:sp>
      <p:sp>
        <p:nvSpPr>
          <p:cNvPr id="20" name="Date Placeholder 3">
            <a:extLst>
              <a:ext uri="{FF2B5EF4-FFF2-40B4-BE49-F238E27FC236}">
                <a16:creationId xmlns:a16="http://schemas.microsoft.com/office/drawing/2014/main" id="{F63588D4-4E90-4E61-A3AD-D36326F8EA9E}"/>
              </a:ext>
            </a:extLst>
          </p:cNvPr>
          <p:cNvSpPr>
            <a:spLocks noGrp="1"/>
          </p:cNvSpPr>
          <p:nvPr>
            <p:ph type="dt" sz="half" idx="16"/>
          </p:nvPr>
        </p:nvSpPr>
        <p:spPr>
          <a:xfrm>
            <a:off x="7850727" y="6170491"/>
            <a:ext cx="2840083" cy="457200"/>
          </a:xfrm>
          <a:prstGeom prst="rect">
            <a:avLst/>
          </a:prstGeom>
        </p:spPr>
        <p:txBody>
          <a:bodyPr vert="horz" lIns="109728" tIns="109728" rIns="109728" bIns="91440" rtlCol="0" anchor="ctr"/>
          <a:lstStyle>
            <a:lvl1pPr algn="r">
              <a:defRPr sz="1100" spc="0" baseline="0">
                <a:solidFill>
                  <a:schemeClr val="tx1">
                    <a:lumMod val="75000"/>
                    <a:lumOff val="25000"/>
                  </a:schemeClr>
                </a:solidFill>
                <a:latin typeface="+mj-lt"/>
              </a:defRPr>
            </a:lvl1pPr>
          </a:lstStyle>
          <a:p>
            <a:r>
              <a:rPr lang="en-US"/>
              <a:t>2/3/20XX</a:t>
            </a:r>
            <a:endParaRPr lang="en-US" spc="0"/>
          </a:p>
        </p:txBody>
      </p:sp>
      <p:sp>
        <p:nvSpPr>
          <p:cNvPr id="16" name="Slide Number Placeholder 31">
            <a:extLst>
              <a:ext uri="{FF2B5EF4-FFF2-40B4-BE49-F238E27FC236}">
                <a16:creationId xmlns:a16="http://schemas.microsoft.com/office/drawing/2014/main" id="{2A681EDC-E961-4B27-BD0E-6A2698A2768F}"/>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Tree>
    <p:extLst>
      <p:ext uri="{BB962C8B-B14F-4D97-AF65-F5344CB8AC3E}">
        <p14:creationId xmlns:p14="http://schemas.microsoft.com/office/powerpoint/2010/main" val="3370720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B7D440C-EA2F-4FF9-B6F4-22EA9266979B}"/>
              </a:ext>
            </a:extLst>
          </p:cNvPr>
          <p:cNvSpPr>
            <a:spLocks noGrp="1"/>
          </p:cNvSpPr>
          <p:nvPr>
            <p:ph type="title"/>
          </p:nvPr>
        </p:nvSpPr>
        <p:spPr>
          <a:xfrm>
            <a:off x="6556248" y="787548"/>
            <a:ext cx="4871711" cy="1416441"/>
          </a:xfrm>
        </p:spPr>
        <p:txBody>
          <a:bodyPr anchor="b">
            <a:normAutofit/>
          </a:bodyPr>
          <a:lstStyle/>
          <a:p>
            <a:r>
              <a:rPr lang="en-US"/>
              <a:t>Click to edit Master title style</a:t>
            </a:r>
          </a:p>
        </p:txBody>
      </p:sp>
      <p:sp>
        <p:nvSpPr>
          <p:cNvPr id="21" name="Freeform: Shape 20">
            <a:extLst>
              <a:ext uri="{FF2B5EF4-FFF2-40B4-BE49-F238E27FC236}">
                <a16:creationId xmlns:a16="http://schemas.microsoft.com/office/drawing/2014/main" id="{66B68CCF-1146-4548-9EA2-0D6454607BEE}"/>
              </a:ext>
              <a:ext uri="{C183D7F6-B498-43B3-948B-1728B52AA6E4}">
                <adec:decorative xmlns:adec="http://schemas.microsoft.com/office/drawing/2017/decorative" val="1"/>
              </a:ext>
            </a:extLst>
          </p:cNvPr>
          <p:cNvSpPr/>
          <p:nvPr userDrawn="1"/>
        </p:nvSpPr>
        <p:spPr>
          <a:xfrm>
            <a:off x="3050275" y="4013624"/>
            <a:ext cx="3193475" cy="2857712"/>
          </a:xfrm>
          <a:custGeom>
            <a:avLst/>
            <a:gdLst>
              <a:gd name="connsiteX0" fmla="*/ 1827545 w 3193475"/>
              <a:gd name="connsiteY0" fmla="*/ 0 h 2872953"/>
              <a:gd name="connsiteX1" fmla="*/ 2402028 w 3193475"/>
              <a:gd name="connsiteY1" fmla="*/ 124796 h 2872953"/>
              <a:gd name="connsiteX2" fmla="*/ 2821017 w 3193475"/>
              <a:gd name="connsiteY2" fmla="*/ 461508 h 2872953"/>
              <a:gd name="connsiteX3" fmla="*/ 3193475 w 3193475"/>
              <a:gd name="connsiteY3" fmla="*/ 1654162 h 2872953"/>
              <a:gd name="connsiteX4" fmla="*/ 3027565 w 3193475"/>
              <a:gd name="connsiteY4" fmla="*/ 2143282 h 2872953"/>
              <a:gd name="connsiteX5" fmla="*/ 2536346 w 3193475"/>
              <a:gd name="connsiteY5" fmla="*/ 2598725 h 2872953"/>
              <a:gd name="connsiteX6" fmla="*/ 2428344 w 3193475"/>
              <a:gd name="connsiteY6" fmla="*/ 2685847 h 2872953"/>
              <a:gd name="connsiteX7" fmla="*/ 2197829 w 3193475"/>
              <a:gd name="connsiteY7" fmla="*/ 2866199 h 2872953"/>
              <a:gd name="connsiteX8" fmla="*/ 2188094 w 3193475"/>
              <a:gd name="connsiteY8" fmla="*/ 2872953 h 2872953"/>
              <a:gd name="connsiteX9" fmla="*/ 777457 w 3193475"/>
              <a:gd name="connsiteY9" fmla="*/ 2872953 h 2872953"/>
              <a:gd name="connsiteX10" fmla="*/ 754702 w 3193475"/>
              <a:gd name="connsiteY10" fmla="*/ 2856756 h 2872953"/>
              <a:gd name="connsiteX11" fmla="*/ 371841 w 3193475"/>
              <a:gd name="connsiteY11" fmla="*/ 2411425 h 2872953"/>
              <a:gd name="connsiteX12" fmla="*/ 247255 w 3193475"/>
              <a:gd name="connsiteY12" fmla="*/ 2228976 h 2872953"/>
              <a:gd name="connsiteX13" fmla="*/ 0 w 3193475"/>
              <a:gd name="connsiteY13" fmla="*/ 1654162 h 2872953"/>
              <a:gd name="connsiteX14" fmla="*/ 149395 w 3193475"/>
              <a:gd name="connsiteY14" fmla="*/ 1035110 h 2872953"/>
              <a:gd name="connsiteX15" fmla="*/ 561394 w 3193475"/>
              <a:gd name="connsiteY15" fmla="*/ 503177 h 2872953"/>
              <a:gd name="connsiteX16" fmla="*/ 1157053 w 3193475"/>
              <a:gd name="connsiteY16" fmla="*/ 134285 h 2872953"/>
              <a:gd name="connsiteX17" fmla="*/ 1827545 w 3193475"/>
              <a:gd name="connsiteY17" fmla="*/ 0 h 28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93475" h="2872953">
                <a:moveTo>
                  <a:pt x="1827545" y="0"/>
                </a:moveTo>
                <a:cubicBezTo>
                  <a:pt x="2037520" y="0"/>
                  <a:pt x="2230773" y="42027"/>
                  <a:pt x="2402028" y="124796"/>
                </a:cubicBezTo>
                <a:cubicBezTo>
                  <a:pt x="2562524" y="202427"/>
                  <a:pt x="2703490" y="315735"/>
                  <a:pt x="2821017" y="461508"/>
                </a:cubicBezTo>
                <a:cubicBezTo>
                  <a:pt x="3061214" y="759545"/>
                  <a:pt x="3193475" y="1183094"/>
                  <a:pt x="3193475" y="1654162"/>
                </a:cubicBezTo>
                <a:cubicBezTo>
                  <a:pt x="3193475" y="1842105"/>
                  <a:pt x="3142283" y="1992944"/>
                  <a:pt x="3027565" y="2143282"/>
                </a:cubicBezTo>
                <a:cubicBezTo>
                  <a:pt x="2907570" y="2300544"/>
                  <a:pt x="2727269" y="2445389"/>
                  <a:pt x="2536346" y="2598725"/>
                </a:cubicBezTo>
                <a:cubicBezTo>
                  <a:pt x="2501122" y="2626981"/>
                  <a:pt x="2464732" y="2656236"/>
                  <a:pt x="2428344" y="2685847"/>
                </a:cubicBezTo>
                <a:cubicBezTo>
                  <a:pt x="2346914" y="2752098"/>
                  <a:pt x="2270983" y="2812645"/>
                  <a:pt x="2197829" y="2866199"/>
                </a:cubicBezTo>
                <a:lnTo>
                  <a:pt x="2188094" y="2872953"/>
                </a:lnTo>
                <a:lnTo>
                  <a:pt x="777457" y="2872953"/>
                </a:lnTo>
                <a:lnTo>
                  <a:pt x="754702" y="2856756"/>
                </a:lnTo>
                <a:cubicBezTo>
                  <a:pt x="619495" y="2746040"/>
                  <a:pt x="493987" y="2598886"/>
                  <a:pt x="371841" y="2411425"/>
                </a:cubicBezTo>
                <a:cubicBezTo>
                  <a:pt x="329216" y="2345995"/>
                  <a:pt x="287550" y="2286487"/>
                  <a:pt x="247255" y="2228976"/>
                </a:cubicBezTo>
                <a:cubicBezTo>
                  <a:pt x="80248" y="1990517"/>
                  <a:pt x="0" y="1866507"/>
                  <a:pt x="0" y="1654162"/>
                </a:cubicBezTo>
                <a:cubicBezTo>
                  <a:pt x="0" y="1443317"/>
                  <a:pt x="50301" y="1235038"/>
                  <a:pt x="149395" y="1035110"/>
                </a:cubicBezTo>
                <a:cubicBezTo>
                  <a:pt x="246364" y="839532"/>
                  <a:pt x="384999" y="660510"/>
                  <a:pt x="561394" y="503177"/>
                </a:cubicBezTo>
                <a:cubicBezTo>
                  <a:pt x="734774" y="348485"/>
                  <a:pt x="940705" y="220908"/>
                  <a:pt x="1157053" y="134285"/>
                </a:cubicBezTo>
                <a:cubicBezTo>
                  <a:pt x="1379225" y="45167"/>
                  <a:pt x="1604893" y="0"/>
                  <a:pt x="1827545"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D83BB758-A5BB-4B68-9C64-F48A2B02286B}"/>
              </a:ext>
              <a:ext uri="{C183D7F6-B498-43B3-948B-1728B52AA6E4}">
                <adec:decorative xmlns:adec="http://schemas.microsoft.com/office/drawing/2017/decorative" val="1"/>
              </a:ext>
            </a:extLst>
          </p:cNvPr>
          <p:cNvSpPr/>
          <p:nvPr userDrawn="1"/>
        </p:nvSpPr>
        <p:spPr>
          <a:xfrm>
            <a:off x="-17145" y="-15241"/>
            <a:ext cx="5092793" cy="4915765"/>
          </a:xfrm>
          <a:custGeom>
            <a:avLst/>
            <a:gdLst>
              <a:gd name="connsiteX0" fmla="*/ 1377974 w 5104070"/>
              <a:gd name="connsiteY0" fmla="*/ 0 h 4929100"/>
              <a:gd name="connsiteX1" fmla="*/ 3932034 w 5104070"/>
              <a:gd name="connsiteY1" fmla="*/ 0 h 4929100"/>
              <a:gd name="connsiteX2" fmla="*/ 3937299 w 5104070"/>
              <a:gd name="connsiteY2" fmla="*/ 2843 h 4929100"/>
              <a:gd name="connsiteX3" fmla="*/ 4460064 w 5104070"/>
              <a:gd name="connsiteY3" fmla="*/ 459139 h 4929100"/>
              <a:gd name="connsiteX4" fmla="*/ 5104070 w 5104070"/>
              <a:gd name="connsiteY4" fmla="*/ 2460998 h 4929100"/>
              <a:gd name="connsiteX5" fmla="*/ 4817201 w 5104070"/>
              <a:gd name="connsiteY5" fmla="*/ 3281981 h 4929100"/>
              <a:gd name="connsiteX6" fmla="*/ 3967850 w 5104070"/>
              <a:gd name="connsiteY6" fmla="*/ 4046437 h 4929100"/>
              <a:gd name="connsiteX7" fmla="*/ 3781107 w 5104070"/>
              <a:gd name="connsiteY7" fmla="*/ 4192670 h 4929100"/>
              <a:gd name="connsiteX8" fmla="*/ 2246633 w 5104070"/>
              <a:gd name="connsiteY8" fmla="*/ 4929100 h 4929100"/>
              <a:gd name="connsiteX9" fmla="*/ 225276 w 5104070"/>
              <a:gd name="connsiteY9" fmla="*/ 3732056 h 4929100"/>
              <a:gd name="connsiteX10" fmla="*/ 9858 w 5104070"/>
              <a:gd name="connsiteY10" fmla="*/ 3425818 h 4929100"/>
              <a:gd name="connsiteX11" fmla="*/ 0 w 5104070"/>
              <a:gd name="connsiteY11" fmla="*/ 3412020 h 4929100"/>
              <a:gd name="connsiteX12" fmla="*/ 0 w 5104070"/>
              <a:gd name="connsiteY12" fmla="*/ 1153046 h 4929100"/>
              <a:gd name="connsiteX13" fmla="*/ 145339 w 5104070"/>
              <a:gd name="connsiteY13" fmla="*/ 951430 h 4929100"/>
              <a:gd name="connsiteX14" fmla="*/ 553026 w 5104070"/>
              <a:gd name="connsiteY14" fmla="*/ 529081 h 4929100"/>
              <a:gd name="connsiteX15" fmla="*/ 1306374 w 5104070"/>
              <a:gd name="connsiteY15" fmla="*/ 31471 h 492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04070" h="4929100">
                <a:moveTo>
                  <a:pt x="1377974" y="0"/>
                </a:moveTo>
                <a:lnTo>
                  <a:pt x="3932034" y="0"/>
                </a:lnTo>
                <a:lnTo>
                  <a:pt x="3937299" y="2843"/>
                </a:lnTo>
                <a:cubicBezTo>
                  <a:pt x="4132450" y="122773"/>
                  <a:pt x="4307655" y="275630"/>
                  <a:pt x="4460064" y="459139"/>
                </a:cubicBezTo>
                <a:cubicBezTo>
                  <a:pt x="4875381" y="959392"/>
                  <a:pt x="5104070" y="1670314"/>
                  <a:pt x="5104070" y="2460998"/>
                </a:cubicBezTo>
                <a:cubicBezTo>
                  <a:pt x="5104070" y="2776458"/>
                  <a:pt x="5015557" y="3029640"/>
                  <a:pt x="4817201" y="3281981"/>
                </a:cubicBezTo>
                <a:cubicBezTo>
                  <a:pt x="4609722" y="3545944"/>
                  <a:pt x="4297968" y="3789065"/>
                  <a:pt x="3967850" y="4046437"/>
                </a:cubicBezTo>
                <a:cubicBezTo>
                  <a:pt x="3906945" y="4093864"/>
                  <a:pt x="3844025" y="4142969"/>
                  <a:pt x="3781107" y="4192670"/>
                </a:cubicBezTo>
                <a:cubicBezTo>
                  <a:pt x="3217912" y="4637475"/>
                  <a:pt x="2806863" y="4929100"/>
                  <a:pt x="2246633" y="4929100"/>
                </a:cubicBezTo>
                <a:cubicBezTo>
                  <a:pt x="1393015" y="4929100"/>
                  <a:pt x="788471" y="4571125"/>
                  <a:pt x="225276" y="3732056"/>
                </a:cubicBezTo>
                <a:cubicBezTo>
                  <a:pt x="151575" y="3622232"/>
                  <a:pt x="79531" y="3522350"/>
                  <a:pt x="9858" y="3425818"/>
                </a:cubicBezTo>
                <a:lnTo>
                  <a:pt x="0" y="3412020"/>
                </a:lnTo>
                <a:lnTo>
                  <a:pt x="0" y="1153046"/>
                </a:lnTo>
                <a:lnTo>
                  <a:pt x="145339" y="951430"/>
                </a:lnTo>
                <a:cubicBezTo>
                  <a:pt x="264349" y="802264"/>
                  <a:pt x="400526" y="661122"/>
                  <a:pt x="553026" y="529081"/>
                </a:cubicBezTo>
                <a:cubicBezTo>
                  <a:pt x="777865" y="334344"/>
                  <a:pt x="1034363" y="165207"/>
                  <a:pt x="1306374" y="3147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BA96416-48F7-4C79-AEF8-10818B539F49}"/>
              </a:ext>
              <a:ext uri="{C183D7F6-B498-43B3-948B-1728B52AA6E4}">
                <adec:decorative xmlns:adec="http://schemas.microsoft.com/office/drawing/2017/decorative" val="1"/>
              </a:ext>
            </a:extLst>
          </p:cNvPr>
          <p:cNvSpPr/>
          <p:nvPr userDrawn="1"/>
        </p:nvSpPr>
        <p:spPr>
          <a:xfrm>
            <a:off x="3179928" y="4122903"/>
            <a:ext cx="2982935" cy="2748432"/>
          </a:xfrm>
          <a:custGeom>
            <a:avLst/>
            <a:gdLst>
              <a:gd name="connsiteX0" fmla="*/ 1707059 w 2982935"/>
              <a:gd name="connsiteY0" fmla="*/ 0 h 2763672"/>
              <a:gd name="connsiteX1" fmla="*/ 2243667 w 2982935"/>
              <a:gd name="connsiteY1" fmla="*/ 117307 h 2763672"/>
              <a:gd name="connsiteX2" fmla="*/ 2635032 w 2982935"/>
              <a:gd name="connsiteY2" fmla="*/ 433812 h 2763672"/>
              <a:gd name="connsiteX3" fmla="*/ 2982935 w 2982935"/>
              <a:gd name="connsiteY3" fmla="*/ 1554893 h 2763672"/>
              <a:gd name="connsiteX4" fmla="*/ 2827963 w 2982935"/>
              <a:gd name="connsiteY4" fmla="*/ 2014661 h 2763672"/>
              <a:gd name="connsiteX5" fmla="*/ 2369129 w 2982935"/>
              <a:gd name="connsiteY5" fmla="*/ 2442771 h 2763672"/>
              <a:gd name="connsiteX6" fmla="*/ 2268247 w 2982935"/>
              <a:gd name="connsiteY6" fmla="*/ 2524664 h 2763672"/>
              <a:gd name="connsiteX7" fmla="*/ 2052930 w 2982935"/>
              <a:gd name="connsiteY7" fmla="*/ 2694193 h 2763672"/>
              <a:gd name="connsiteX8" fmla="*/ 1953421 w 2982935"/>
              <a:gd name="connsiteY8" fmla="*/ 2763672 h 2763672"/>
              <a:gd name="connsiteX9" fmla="*/ 814328 w 2982935"/>
              <a:gd name="connsiteY9" fmla="*/ 2763672 h 2763672"/>
              <a:gd name="connsiteX10" fmla="*/ 704946 w 2982935"/>
              <a:gd name="connsiteY10" fmla="*/ 2685317 h 2763672"/>
              <a:gd name="connsiteX11" fmla="*/ 347327 w 2982935"/>
              <a:gd name="connsiteY11" fmla="*/ 2266711 h 2763672"/>
              <a:gd name="connsiteX12" fmla="*/ 230954 w 2982935"/>
              <a:gd name="connsiteY12" fmla="*/ 2095212 h 2763672"/>
              <a:gd name="connsiteX13" fmla="*/ 0 w 2982935"/>
              <a:gd name="connsiteY13" fmla="*/ 1554893 h 2763672"/>
              <a:gd name="connsiteX14" fmla="*/ 139546 w 2982935"/>
              <a:gd name="connsiteY14" fmla="*/ 972991 h 2763672"/>
              <a:gd name="connsiteX15" fmla="*/ 524383 w 2982935"/>
              <a:gd name="connsiteY15" fmla="*/ 472981 h 2763672"/>
              <a:gd name="connsiteX16" fmla="*/ 1080770 w 2982935"/>
              <a:gd name="connsiteY16" fmla="*/ 126226 h 2763672"/>
              <a:gd name="connsiteX17" fmla="*/ 1707059 w 2982935"/>
              <a:gd name="connsiteY17" fmla="*/ 0 h 276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2935" h="2763672">
                <a:moveTo>
                  <a:pt x="1707059" y="0"/>
                </a:moveTo>
                <a:cubicBezTo>
                  <a:pt x="1903190" y="0"/>
                  <a:pt x="2083702" y="39504"/>
                  <a:pt x="2243667" y="117307"/>
                </a:cubicBezTo>
                <a:cubicBezTo>
                  <a:pt x="2393582" y="190279"/>
                  <a:pt x="2525254" y="296787"/>
                  <a:pt x="2635032" y="433812"/>
                </a:cubicBezTo>
                <a:cubicBezTo>
                  <a:pt x="2859393" y="713964"/>
                  <a:pt x="2982935" y="1112094"/>
                  <a:pt x="2982935" y="1554893"/>
                </a:cubicBezTo>
                <a:cubicBezTo>
                  <a:pt x="2982935" y="1731557"/>
                  <a:pt x="2935118" y="1873344"/>
                  <a:pt x="2827963" y="2014661"/>
                </a:cubicBezTo>
                <a:cubicBezTo>
                  <a:pt x="2715879" y="2162485"/>
                  <a:pt x="2547465" y="2298637"/>
                  <a:pt x="2369129" y="2442771"/>
                </a:cubicBezTo>
                <a:cubicBezTo>
                  <a:pt x="2336227" y="2469331"/>
                  <a:pt x="2302237" y="2496831"/>
                  <a:pt x="2268247" y="2524664"/>
                </a:cubicBezTo>
                <a:cubicBezTo>
                  <a:pt x="2192186" y="2586939"/>
                  <a:pt x="2121261" y="2643853"/>
                  <a:pt x="2052930" y="2694193"/>
                </a:cubicBezTo>
                <a:lnTo>
                  <a:pt x="1953421" y="2763672"/>
                </a:lnTo>
                <a:lnTo>
                  <a:pt x="814328" y="2763672"/>
                </a:lnTo>
                <a:lnTo>
                  <a:pt x="704946" y="2685317"/>
                </a:lnTo>
                <a:cubicBezTo>
                  <a:pt x="578653" y="2581245"/>
                  <a:pt x="461419" y="2442922"/>
                  <a:pt x="347327" y="2266711"/>
                </a:cubicBezTo>
                <a:cubicBezTo>
                  <a:pt x="307512" y="2205208"/>
                  <a:pt x="268593" y="2149271"/>
                  <a:pt x="230954" y="2095212"/>
                </a:cubicBezTo>
                <a:cubicBezTo>
                  <a:pt x="74958" y="1871063"/>
                  <a:pt x="0" y="1754495"/>
                  <a:pt x="0" y="1554893"/>
                </a:cubicBezTo>
                <a:cubicBezTo>
                  <a:pt x="0" y="1356701"/>
                  <a:pt x="46984" y="1160921"/>
                  <a:pt x="139546" y="972991"/>
                </a:cubicBezTo>
                <a:cubicBezTo>
                  <a:pt x="230122" y="789150"/>
                  <a:pt x="359617" y="620872"/>
                  <a:pt x="524383" y="472981"/>
                </a:cubicBezTo>
                <a:cubicBezTo>
                  <a:pt x="686332" y="327572"/>
                  <a:pt x="878686" y="207651"/>
                  <a:pt x="1080770" y="126226"/>
                </a:cubicBezTo>
                <a:cubicBezTo>
                  <a:pt x="1288295" y="42456"/>
                  <a:pt x="1499085" y="0"/>
                  <a:pt x="1707059"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Picture Placeholder 28">
            <a:extLst>
              <a:ext uri="{FF2B5EF4-FFF2-40B4-BE49-F238E27FC236}">
                <a16:creationId xmlns:a16="http://schemas.microsoft.com/office/drawing/2014/main" id="{DF260F44-5337-4D98-A196-BF28D943076F}"/>
              </a:ext>
            </a:extLst>
          </p:cNvPr>
          <p:cNvSpPr>
            <a:spLocks noGrp="1"/>
          </p:cNvSpPr>
          <p:nvPr>
            <p:ph type="pic" sz="quarter" idx="13"/>
          </p:nvPr>
        </p:nvSpPr>
        <p:spPr>
          <a:xfrm>
            <a:off x="0" y="0"/>
            <a:ext cx="4871651" cy="4716849"/>
          </a:xfrm>
          <a:custGeom>
            <a:avLst/>
            <a:gdLst>
              <a:gd name="connsiteX0" fmla="*/ 1855557 w 4888754"/>
              <a:gd name="connsiteY0" fmla="*/ 0 h 4745424"/>
              <a:gd name="connsiteX1" fmla="*/ 3464120 w 4888754"/>
              <a:gd name="connsiteY1" fmla="*/ 0 h 4745424"/>
              <a:gd name="connsiteX2" fmla="*/ 3621403 w 4888754"/>
              <a:gd name="connsiteY2" fmla="*/ 62975 h 4745424"/>
              <a:gd name="connsiteX3" fmla="*/ 4292333 w 4888754"/>
              <a:gd name="connsiteY3" fmla="*/ 588555 h 4745424"/>
              <a:gd name="connsiteX4" fmla="*/ 4888754 w 4888754"/>
              <a:gd name="connsiteY4" fmla="*/ 2450197 h 4745424"/>
              <a:gd name="connsiteX5" fmla="*/ 4623081 w 4888754"/>
              <a:gd name="connsiteY5" fmla="*/ 3213676 h 4745424"/>
              <a:gd name="connsiteX6" fmla="*/ 3836488 w 4888754"/>
              <a:gd name="connsiteY6" fmla="*/ 3924586 h 4745424"/>
              <a:gd name="connsiteX7" fmla="*/ 3663543 w 4888754"/>
              <a:gd name="connsiteY7" fmla="*/ 4060576 h 4745424"/>
              <a:gd name="connsiteX8" fmla="*/ 2242449 w 4888754"/>
              <a:gd name="connsiteY8" fmla="*/ 4745424 h 4745424"/>
              <a:gd name="connsiteX9" fmla="*/ 370446 w 4888754"/>
              <a:gd name="connsiteY9" fmla="*/ 3632225 h 4745424"/>
              <a:gd name="connsiteX10" fmla="*/ 170945 w 4888754"/>
              <a:gd name="connsiteY10" fmla="*/ 3347437 h 4745424"/>
              <a:gd name="connsiteX11" fmla="*/ 77151 w 4888754"/>
              <a:gd name="connsiteY11" fmla="*/ 3215612 h 4745424"/>
              <a:gd name="connsiteX12" fmla="*/ 0 w 4888754"/>
              <a:gd name="connsiteY12" fmla="*/ 3102319 h 4745424"/>
              <a:gd name="connsiteX13" fmla="*/ 0 w 4888754"/>
              <a:gd name="connsiteY13" fmla="*/ 1516168 h 4745424"/>
              <a:gd name="connsiteX14" fmla="*/ 14241 w 4888754"/>
              <a:gd name="connsiteY14" fmla="*/ 1483904 h 4745424"/>
              <a:gd name="connsiteX15" fmla="*/ 673980 w 4888754"/>
              <a:gd name="connsiteY15" fmla="*/ 653598 h 4745424"/>
              <a:gd name="connsiteX16" fmla="*/ 1627813 w 4888754"/>
              <a:gd name="connsiteY16" fmla="*/ 77786 h 474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8754" h="4745424">
                <a:moveTo>
                  <a:pt x="1855557" y="0"/>
                </a:moveTo>
                <a:lnTo>
                  <a:pt x="3464120" y="0"/>
                </a:lnTo>
                <a:lnTo>
                  <a:pt x="3621403" y="62975"/>
                </a:lnTo>
                <a:cubicBezTo>
                  <a:pt x="3878407" y="184151"/>
                  <a:pt x="4104136" y="361015"/>
                  <a:pt x="4292333" y="588555"/>
                </a:cubicBezTo>
                <a:cubicBezTo>
                  <a:pt x="4676963" y="1053769"/>
                  <a:pt x="4888754" y="1714895"/>
                  <a:pt x="4888754" y="2450197"/>
                </a:cubicBezTo>
                <a:cubicBezTo>
                  <a:pt x="4888754" y="2743561"/>
                  <a:pt x="4806780" y="2979009"/>
                  <a:pt x="4623081" y="3213676"/>
                </a:cubicBezTo>
                <a:cubicBezTo>
                  <a:pt x="4430933" y="3459149"/>
                  <a:pt x="4142214" y="3685241"/>
                  <a:pt x="3836488" y="3924586"/>
                </a:cubicBezTo>
                <a:cubicBezTo>
                  <a:pt x="3780082" y="3968691"/>
                  <a:pt x="3721812" y="4014356"/>
                  <a:pt x="3663543" y="4060576"/>
                </a:cubicBezTo>
                <a:cubicBezTo>
                  <a:pt x="3141962" y="4474226"/>
                  <a:pt x="2761284" y="4745424"/>
                  <a:pt x="2242449" y="4745424"/>
                </a:cubicBezTo>
                <a:cubicBezTo>
                  <a:pt x="1451903" y="4745424"/>
                  <a:pt x="892027" y="4412522"/>
                  <a:pt x="370446" y="3632225"/>
                </a:cubicBezTo>
                <a:cubicBezTo>
                  <a:pt x="302191" y="3530094"/>
                  <a:pt x="235470" y="3437208"/>
                  <a:pt x="170945" y="3347437"/>
                </a:cubicBezTo>
                <a:cubicBezTo>
                  <a:pt x="137517" y="3300910"/>
                  <a:pt x="106259" y="3257175"/>
                  <a:pt x="77151" y="3215612"/>
                </a:cubicBezTo>
                <a:lnTo>
                  <a:pt x="0" y="3102319"/>
                </a:lnTo>
                <a:lnTo>
                  <a:pt x="0" y="1516168"/>
                </a:lnTo>
                <a:lnTo>
                  <a:pt x="14241" y="1483904"/>
                </a:lnTo>
                <a:cubicBezTo>
                  <a:pt x="169519" y="1178622"/>
                  <a:pt x="391516" y="899183"/>
                  <a:pt x="673980" y="653598"/>
                </a:cubicBezTo>
                <a:cubicBezTo>
                  <a:pt x="951614" y="412136"/>
                  <a:pt x="1281372" y="212997"/>
                  <a:pt x="1627813" y="77786"/>
                </a:cubicBezTo>
                <a:close/>
              </a:path>
            </a:pathLst>
          </a:custGeom>
          <a:solidFill>
            <a:schemeClr val="accent4"/>
          </a:solidFill>
        </p:spPr>
        <p:txBody>
          <a:bodyPr wrap="square">
            <a:noAutofit/>
          </a:bodyPr>
          <a:lstStyle/>
          <a:p>
            <a:r>
              <a:rPr lang="en-US"/>
              <a:t>Click icon to add picture</a:t>
            </a:r>
          </a:p>
        </p:txBody>
      </p:sp>
      <p:sp>
        <p:nvSpPr>
          <p:cNvPr id="32" name="Picture Placeholder 31">
            <a:extLst>
              <a:ext uri="{FF2B5EF4-FFF2-40B4-BE49-F238E27FC236}">
                <a16:creationId xmlns:a16="http://schemas.microsoft.com/office/drawing/2014/main" id="{0A9FFFC8-7E8C-41D1-8178-683D7B3039B8}"/>
              </a:ext>
            </a:extLst>
          </p:cNvPr>
          <p:cNvSpPr>
            <a:spLocks noGrp="1"/>
          </p:cNvSpPr>
          <p:nvPr>
            <p:ph type="pic" sz="quarter" idx="14"/>
          </p:nvPr>
        </p:nvSpPr>
        <p:spPr>
          <a:xfrm>
            <a:off x="3261367" y="4226721"/>
            <a:ext cx="2792336" cy="2631279"/>
          </a:xfrm>
          <a:custGeom>
            <a:avLst/>
            <a:gdLst>
              <a:gd name="connsiteX0" fmla="*/ 1597984 w 2792336"/>
              <a:gd name="connsiteY0" fmla="*/ 0 h 2659854"/>
              <a:gd name="connsiteX1" fmla="*/ 2100304 w 2792336"/>
              <a:gd name="connsiteY1" fmla="*/ 107774 h 2659854"/>
              <a:gd name="connsiteX2" fmla="*/ 2466663 w 2792336"/>
              <a:gd name="connsiteY2" fmla="*/ 398557 h 2659854"/>
              <a:gd name="connsiteX3" fmla="*/ 2792336 w 2792336"/>
              <a:gd name="connsiteY3" fmla="*/ 1428533 h 2659854"/>
              <a:gd name="connsiteX4" fmla="*/ 2647267 w 2792336"/>
              <a:gd name="connsiteY4" fmla="*/ 1850936 h 2659854"/>
              <a:gd name="connsiteX5" fmla="*/ 2217750 w 2792336"/>
              <a:gd name="connsiteY5" fmla="*/ 2244256 h 2659854"/>
              <a:gd name="connsiteX6" fmla="*/ 2123315 w 2792336"/>
              <a:gd name="connsiteY6" fmla="*/ 2319494 h 2659854"/>
              <a:gd name="connsiteX7" fmla="*/ 1642263 w 2792336"/>
              <a:gd name="connsiteY7" fmla="*/ 2638851 h 2659854"/>
              <a:gd name="connsiteX8" fmla="*/ 1581420 w 2792336"/>
              <a:gd name="connsiteY8" fmla="*/ 2659854 h 2659854"/>
              <a:gd name="connsiteX9" fmla="*/ 1036524 w 2792336"/>
              <a:gd name="connsiteY9" fmla="*/ 2659854 h 2659854"/>
              <a:gd name="connsiteX10" fmla="*/ 909297 w 2792336"/>
              <a:gd name="connsiteY10" fmla="*/ 2617352 h 2659854"/>
              <a:gd name="connsiteX11" fmla="*/ 325134 w 2792336"/>
              <a:gd name="connsiteY11" fmla="*/ 2082504 h 2659854"/>
              <a:gd name="connsiteX12" fmla="*/ 216197 w 2792336"/>
              <a:gd name="connsiteY12" fmla="*/ 1924942 h 2659854"/>
              <a:gd name="connsiteX13" fmla="*/ 0 w 2792336"/>
              <a:gd name="connsiteY13" fmla="*/ 1428533 h 2659854"/>
              <a:gd name="connsiteX14" fmla="*/ 130629 w 2792336"/>
              <a:gd name="connsiteY14" fmla="*/ 893920 h 2659854"/>
              <a:gd name="connsiteX15" fmla="*/ 490877 w 2792336"/>
              <a:gd name="connsiteY15" fmla="*/ 434543 h 2659854"/>
              <a:gd name="connsiteX16" fmla="*/ 1011713 w 2792336"/>
              <a:gd name="connsiteY16" fmla="*/ 115969 h 2659854"/>
              <a:gd name="connsiteX17" fmla="*/ 1597984 w 2792336"/>
              <a:gd name="connsiteY17" fmla="*/ 0 h 265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2336" h="2659854">
                <a:moveTo>
                  <a:pt x="1597984" y="0"/>
                </a:moveTo>
                <a:cubicBezTo>
                  <a:pt x="1781583" y="0"/>
                  <a:pt x="1950561" y="36294"/>
                  <a:pt x="2100304" y="107774"/>
                </a:cubicBezTo>
                <a:cubicBezTo>
                  <a:pt x="2240641" y="174816"/>
                  <a:pt x="2363899" y="272668"/>
                  <a:pt x="2466663" y="398557"/>
                </a:cubicBezTo>
                <a:cubicBezTo>
                  <a:pt x="2676688" y="655943"/>
                  <a:pt x="2792336" y="1021718"/>
                  <a:pt x="2792336" y="1428533"/>
                </a:cubicBezTo>
                <a:cubicBezTo>
                  <a:pt x="2792336" y="1590840"/>
                  <a:pt x="2747575" y="1721104"/>
                  <a:pt x="2647267" y="1850936"/>
                </a:cubicBezTo>
                <a:cubicBezTo>
                  <a:pt x="2542344" y="1986747"/>
                  <a:pt x="2384692" y="2111835"/>
                  <a:pt x="2217750" y="2244256"/>
                </a:cubicBezTo>
                <a:cubicBezTo>
                  <a:pt x="2186951" y="2268658"/>
                  <a:pt x="2155132" y="2293922"/>
                  <a:pt x="2123315" y="2319494"/>
                </a:cubicBezTo>
                <a:cubicBezTo>
                  <a:pt x="1945311" y="2462529"/>
                  <a:pt x="1797361" y="2574778"/>
                  <a:pt x="1642263" y="2638851"/>
                </a:cubicBezTo>
                <a:lnTo>
                  <a:pt x="1581420" y="2659854"/>
                </a:lnTo>
                <a:lnTo>
                  <a:pt x="1036524" y="2659854"/>
                </a:lnTo>
                <a:lnTo>
                  <a:pt x="909297" y="2617352"/>
                </a:lnTo>
                <a:cubicBezTo>
                  <a:pt x="689311" y="2525449"/>
                  <a:pt x="503138" y="2352322"/>
                  <a:pt x="325134" y="2082504"/>
                </a:cubicBezTo>
                <a:cubicBezTo>
                  <a:pt x="287863" y="2025998"/>
                  <a:pt x="251430" y="1974608"/>
                  <a:pt x="216197" y="1924942"/>
                </a:cubicBezTo>
                <a:cubicBezTo>
                  <a:pt x="70168" y="1719008"/>
                  <a:pt x="0" y="1611913"/>
                  <a:pt x="0" y="1428533"/>
                </a:cubicBezTo>
                <a:cubicBezTo>
                  <a:pt x="0" y="1246447"/>
                  <a:pt x="43982" y="1066577"/>
                  <a:pt x="130629" y="893920"/>
                </a:cubicBezTo>
                <a:cubicBezTo>
                  <a:pt x="215418" y="725019"/>
                  <a:pt x="336638" y="570416"/>
                  <a:pt x="490877" y="434543"/>
                </a:cubicBezTo>
                <a:cubicBezTo>
                  <a:pt x="642478" y="300951"/>
                  <a:pt x="822541" y="190776"/>
                  <a:pt x="1011713" y="115969"/>
                </a:cubicBezTo>
                <a:cubicBezTo>
                  <a:pt x="1205978" y="39006"/>
                  <a:pt x="1403299" y="0"/>
                  <a:pt x="1597984" y="0"/>
                </a:cubicBezTo>
                <a:close/>
              </a:path>
            </a:pathLst>
          </a:custGeom>
          <a:solidFill>
            <a:schemeClr val="accent4"/>
          </a:solidFill>
        </p:spPr>
        <p:txBody>
          <a:bodyPr wrap="square">
            <a:noAutofit/>
          </a:bodyPr>
          <a:lstStyle/>
          <a:p>
            <a:r>
              <a:rPr lang="en-US"/>
              <a:t>Click icon to add picture</a:t>
            </a:r>
          </a:p>
        </p:txBody>
      </p:sp>
      <p:sp>
        <p:nvSpPr>
          <p:cNvPr id="26" name="Content Placeholder 2">
            <a:extLst>
              <a:ext uri="{FF2B5EF4-FFF2-40B4-BE49-F238E27FC236}">
                <a16:creationId xmlns:a16="http://schemas.microsoft.com/office/drawing/2014/main" id="{E1AF89E8-16D8-4AEA-A8C2-5E0D4C9E31A2}"/>
              </a:ext>
            </a:extLst>
          </p:cNvPr>
          <p:cNvSpPr>
            <a:spLocks noGrp="1"/>
          </p:cNvSpPr>
          <p:nvPr>
            <p:ph idx="1"/>
          </p:nvPr>
        </p:nvSpPr>
        <p:spPr>
          <a:xfrm>
            <a:off x="6556247" y="2425148"/>
            <a:ext cx="4744095" cy="3524306"/>
          </a:xfrm>
        </p:spPr>
        <p:txBody>
          <a:bodyPr anchor="t">
            <a:normAutofit/>
          </a:bodyPr>
          <a:lstStyle/>
          <a:p>
            <a:pPr lvl="0"/>
            <a:r>
              <a:rPr lang="en-US"/>
              <a:t>Click to edit Master text styles</a:t>
            </a:r>
          </a:p>
        </p:txBody>
      </p:sp>
      <p:sp>
        <p:nvSpPr>
          <p:cNvPr id="85" name="Footer Placeholder 4">
            <a:extLst>
              <a:ext uri="{FF2B5EF4-FFF2-40B4-BE49-F238E27FC236}">
                <a16:creationId xmlns:a16="http://schemas.microsoft.com/office/drawing/2014/main" id="{0175CA32-28D6-4BB4-A489-25BCF1FAF8C0}"/>
              </a:ext>
            </a:extLst>
          </p:cNvPr>
          <p:cNvSpPr>
            <a:spLocks noGrp="1"/>
          </p:cNvSpPr>
          <p:nvPr>
            <p:ph type="ftr" sz="quarter" idx="11"/>
          </p:nvPr>
        </p:nvSpPr>
        <p:spPr>
          <a:xfrm>
            <a:off x="6556248" y="6170613"/>
            <a:ext cx="2323057" cy="457077"/>
          </a:xfrm>
        </p:spPr>
        <p:txBody>
          <a:bodyPr/>
          <a:lstStyle/>
          <a:p>
            <a:r>
              <a:rPr lang="en-US"/>
              <a:t>Sample Footer Text</a:t>
            </a:r>
          </a:p>
        </p:txBody>
      </p:sp>
      <p:sp>
        <p:nvSpPr>
          <p:cNvPr id="33" name="Date Placeholder 9">
            <a:extLst>
              <a:ext uri="{FF2B5EF4-FFF2-40B4-BE49-F238E27FC236}">
                <a16:creationId xmlns:a16="http://schemas.microsoft.com/office/drawing/2014/main" id="{54B934F8-4435-4C62-828F-03DB78927FBF}"/>
              </a:ext>
            </a:extLst>
          </p:cNvPr>
          <p:cNvSpPr>
            <a:spLocks noGrp="1"/>
          </p:cNvSpPr>
          <p:nvPr>
            <p:ph type="dt" sz="half" idx="10"/>
          </p:nvPr>
        </p:nvSpPr>
        <p:spPr>
          <a:xfrm>
            <a:off x="9293872" y="6172200"/>
            <a:ext cx="1404608" cy="455490"/>
          </a:xfrm>
          <a:prstGeom prst="rect">
            <a:avLst/>
          </a:prstGeom>
        </p:spPr>
        <p:txBody>
          <a:bodyPr/>
          <a:lstStyle/>
          <a:p>
            <a:pPr algn="r"/>
            <a:r>
              <a:rPr lang="en-US"/>
              <a:t>2/3/20XX</a:t>
            </a:r>
          </a:p>
        </p:txBody>
      </p:sp>
      <p:sp>
        <p:nvSpPr>
          <p:cNvPr id="12" name="Slide Number Placeholder 31">
            <a:extLst>
              <a:ext uri="{FF2B5EF4-FFF2-40B4-BE49-F238E27FC236}">
                <a16:creationId xmlns:a16="http://schemas.microsoft.com/office/drawing/2014/main" id="{47BB9980-A5D8-4B6F-A2F5-5E4BE209F8A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Tree>
    <p:extLst>
      <p:ext uri="{BB962C8B-B14F-4D97-AF65-F5344CB8AC3E}">
        <p14:creationId xmlns:p14="http://schemas.microsoft.com/office/powerpoint/2010/main" val="29319272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4B79B1E-6457-4C1A-89F2-EA414062EE72}"/>
              </a:ext>
              <a:ext uri="{C183D7F6-B498-43B3-948B-1728B52AA6E4}">
                <adec:decorative xmlns:adec="http://schemas.microsoft.com/office/drawing/2017/decorative" val="1"/>
              </a:ext>
            </a:extLst>
          </p:cNvPr>
          <p:cNvSpPr/>
          <p:nvPr userDrawn="1"/>
        </p:nvSpPr>
        <p:spPr>
          <a:xfrm>
            <a:off x="890978" y="2085219"/>
            <a:ext cx="2299137" cy="2531684"/>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0E36164D-F9AC-477E-9F21-EBF15A4E1190}"/>
              </a:ext>
              <a:ext uri="{C183D7F6-B498-43B3-948B-1728B52AA6E4}">
                <adec:decorative xmlns:adec="http://schemas.microsoft.com/office/drawing/2017/decorative" val="1"/>
              </a:ext>
            </a:extLst>
          </p:cNvPr>
          <p:cNvSpPr/>
          <p:nvPr userDrawn="1"/>
        </p:nvSpPr>
        <p:spPr>
          <a:xfrm>
            <a:off x="987583" y="2234914"/>
            <a:ext cx="2104785" cy="223115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A106CD9F-8D15-4E8B-8E32-423B527E792E}"/>
              </a:ext>
              <a:ext uri="{C183D7F6-B498-43B3-948B-1728B52AA6E4}">
                <adec:decorative xmlns:adec="http://schemas.microsoft.com/office/drawing/2017/decorative" val="1"/>
              </a:ext>
            </a:extLst>
          </p:cNvPr>
          <p:cNvSpPr/>
          <p:nvPr userDrawn="1"/>
        </p:nvSpPr>
        <p:spPr>
          <a:xfrm flipV="1">
            <a:off x="3525455" y="2246654"/>
            <a:ext cx="2203433" cy="2129303"/>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A1043A60-7623-431D-9540-C6F628A80C33}"/>
              </a:ext>
              <a:ext uri="{C183D7F6-B498-43B3-948B-1728B52AA6E4}">
                <adec:decorative xmlns:adec="http://schemas.microsoft.com/office/drawing/2017/decorative" val="1"/>
              </a:ext>
            </a:extLst>
          </p:cNvPr>
          <p:cNvSpPr/>
          <p:nvPr userDrawn="1"/>
        </p:nvSpPr>
        <p:spPr>
          <a:xfrm flipV="1">
            <a:off x="3375489" y="2078498"/>
            <a:ext cx="2503365" cy="24656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395F4F1-E095-4BE3-BCD6-DEC8FE3B20D7}"/>
              </a:ext>
              <a:ext uri="{C183D7F6-B498-43B3-948B-1728B52AA6E4}">
                <adec:decorative xmlns:adec="http://schemas.microsoft.com/office/drawing/2017/decorative" val="1"/>
              </a:ext>
            </a:extLst>
          </p:cNvPr>
          <p:cNvSpPr/>
          <p:nvPr userDrawn="1"/>
        </p:nvSpPr>
        <p:spPr>
          <a:xfrm flipH="1">
            <a:off x="6096032" y="2093524"/>
            <a:ext cx="2372066" cy="2578683"/>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010EC54D-D3B9-4AE7-B9F7-670EA01A98D6}"/>
              </a:ext>
              <a:ext uri="{C183D7F6-B498-43B3-948B-1728B52AA6E4}">
                <adec:decorative xmlns:adec="http://schemas.microsoft.com/office/drawing/2017/decorative" val="1"/>
              </a:ext>
            </a:extLst>
          </p:cNvPr>
          <p:cNvSpPr/>
          <p:nvPr userDrawn="1"/>
        </p:nvSpPr>
        <p:spPr>
          <a:xfrm flipH="1">
            <a:off x="6196878" y="2245998"/>
            <a:ext cx="2171549"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3EC6FACB-A48F-4A55-90AE-84C912FA26AE}"/>
              </a:ext>
              <a:ext uri="{C183D7F6-B498-43B3-948B-1728B52AA6E4}">
                <adec:decorative xmlns:adec="http://schemas.microsoft.com/office/drawing/2017/decorative" val="1"/>
              </a:ext>
            </a:extLst>
          </p:cNvPr>
          <p:cNvSpPr/>
          <p:nvPr userDrawn="1"/>
        </p:nvSpPr>
        <p:spPr>
          <a:xfrm flipH="1">
            <a:off x="8821239" y="2234766"/>
            <a:ext cx="2231314" cy="223259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9E91105-2BC9-42C7-A758-798D095DABED}"/>
              </a:ext>
              <a:ext uri="{C183D7F6-B498-43B3-948B-1728B52AA6E4}">
                <adec:decorative xmlns:adec="http://schemas.microsoft.com/office/drawing/2017/decorative" val="1"/>
              </a:ext>
            </a:extLst>
          </p:cNvPr>
          <p:cNvSpPr/>
          <p:nvPr userDrawn="1"/>
        </p:nvSpPr>
        <p:spPr>
          <a:xfrm flipH="1">
            <a:off x="8669375" y="2058453"/>
            <a:ext cx="2535041" cy="258521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1">
            <a:extLst>
              <a:ext uri="{FF2B5EF4-FFF2-40B4-BE49-F238E27FC236}">
                <a16:creationId xmlns:a16="http://schemas.microsoft.com/office/drawing/2014/main" id="{6A923D92-76D5-4997-A5E0-A5D1364BF663}"/>
              </a:ext>
            </a:extLst>
          </p:cNvPr>
          <p:cNvSpPr>
            <a:spLocks noGrp="1"/>
          </p:cNvSpPr>
          <p:nvPr>
            <p:ph type="title"/>
          </p:nvPr>
        </p:nvSpPr>
        <p:spPr>
          <a:xfrm>
            <a:off x="1124712" y="442220"/>
            <a:ext cx="9571507" cy="1345269"/>
          </a:xfrm>
        </p:spPr>
        <p:txBody>
          <a:bodyPr/>
          <a:lstStyle/>
          <a:p>
            <a:r>
              <a:rPr lang="en-US"/>
              <a:t>Click to edit Master title style</a:t>
            </a:r>
          </a:p>
        </p:txBody>
      </p:sp>
      <p:sp>
        <p:nvSpPr>
          <p:cNvPr id="25" name="Picture Placeholder 24">
            <a:extLst>
              <a:ext uri="{FF2B5EF4-FFF2-40B4-BE49-F238E27FC236}">
                <a16:creationId xmlns:a16="http://schemas.microsoft.com/office/drawing/2014/main" id="{8FE53E61-C298-4BED-8B66-0A07A6B9B042}"/>
              </a:ext>
            </a:extLst>
          </p:cNvPr>
          <p:cNvSpPr>
            <a:spLocks noGrp="1"/>
          </p:cNvSpPr>
          <p:nvPr>
            <p:ph type="pic" sz="quarter" idx="13"/>
          </p:nvPr>
        </p:nvSpPr>
        <p:spPr>
          <a:xfrm>
            <a:off x="1119304" y="2388000"/>
            <a:ext cx="1841341" cy="1951895"/>
          </a:xfrm>
          <a:custGeom>
            <a:avLst/>
            <a:gdLst>
              <a:gd name="connsiteX0" fmla="*/ 943962 w 1841341"/>
              <a:gd name="connsiteY0" fmla="*/ 1198 h 1951895"/>
              <a:gd name="connsiteX1" fmla="*/ 1149516 w 1841341"/>
              <a:gd name="connsiteY1" fmla="*/ 25582 h 1951895"/>
              <a:gd name="connsiteX2" fmla="*/ 1419855 w 1841341"/>
              <a:gd name="connsiteY2" fmla="*/ 180925 h 1951895"/>
              <a:gd name="connsiteX3" fmla="*/ 1633609 w 1841341"/>
              <a:gd name="connsiteY3" fmla="*/ 527878 h 1951895"/>
              <a:gd name="connsiteX4" fmla="*/ 1672914 w 1841341"/>
              <a:gd name="connsiteY4" fmla="*/ 602680 h 1951895"/>
              <a:gd name="connsiteX5" fmla="*/ 1832115 w 1841341"/>
              <a:gd name="connsiteY5" fmla="*/ 1185791 h 1951895"/>
              <a:gd name="connsiteX6" fmla="*/ 1278832 w 1841341"/>
              <a:gd name="connsiteY6" fmla="*/ 1806981 h 1951895"/>
              <a:gd name="connsiteX7" fmla="*/ 1156963 w 1841341"/>
              <a:gd name="connsiteY7" fmla="*/ 1861067 h 1951895"/>
              <a:gd name="connsiteX8" fmla="*/ 789390 w 1841341"/>
              <a:gd name="connsiteY8" fmla="*/ 1944198 h 1951895"/>
              <a:gd name="connsiteX9" fmla="*/ 440403 w 1841341"/>
              <a:gd name="connsiteY9" fmla="*/ 1783988 h 1951895"/>
              <a:gd name="connsiteX10" fmla="*/ 172515 w 1841341"/>
              <a:gd name="connsiteY10" fmla="*/ 1475925 h 1951895"/>
              <a:gd name="connsiteX11" fmla="*/ 21688 w 1841341"/>
              <a:gd name="connsiteY11" fmla="*/ 1076077 h 1951895"/>
              <a:gd name="connsiteX12" fmla="*/ 17942 w 1841341"/>
              <a:gd name="connsiteY12" fmla="*/ 657967 h 1951895"/>
              <a:gd name="connsiteX13" fmla="*/ 156475 w 1841341"/>
              <a:gd name="connsiteY13" fmla="*/ 327024 h 1951895"/>
              <a:gd name="connsiteX14" fmla="*/ 402707 w 1841341"/>
              <a:gd name="connsiteY14" fmla="*/ 113619 h 1951895"/>
              <a:gd name="connsiteX15" fmla="*/ 943962 w 1841341"/>
              <a:gd name="connsiteY15" fmla="*/ 1198 h 1951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41341" h="1951895">
                <a:moveTo>
                  <a:pt x="943962" y="1198"/>
                </a:moveTo>
                <a:cubicBezTo>
                  <a:pt x="1011149" y="4081"/>
                  <a:pt x="1079921" y="12180"/>
                  <a:pt x="1149516" y="25582"/>
                </a:cubicBezTo>
                <a:cubicBezTo>
                  <a:pt x="1260583" y="46971"/>
                  <a:pt x="1343948" y="94895"/>
                  <a:pt x="1419855" y="180925"/>
                </a:cubicBezTo>
                <a:cubicBezTo>
                  <a:pt x="1499259" y="270915"/>
                  <a:pt x="1564524" y="395723"/>
                  <a:pt x="1633609" y="527878"/>
                </a:cubicBezTo>
                <a:cubicBezTo>
                  <a:pt x="1646334" y="552257"/>
                  <a:pt x="1659519" y="577450"/>
                  <a:pt x="1672914" y="602680"/>
                </a:cubicBezTo>
                <a:cubicBezTo>
                  <a:pt x="1792788" y="828529"/>
                  <a:pt x="1868654" y="991130"/>
                  <a:pt x="1832115" y="1185791"/>
                </a:cubicBezTo>
                <a:cubicBezTo>
                  <a:pt x="1776443" y="1482394"/>
                  <a:pt x="1610980" y="1668181"/>
                  <a:pt x="1278832" y="1806981"/>
                </a:cubicBezTo>
                <a:cubicBezTo>
                  <a:pt x="1235359" y="1825142"/>
                  <a:pt x="1195494" y="1843403"/>
                  <a:pt x="1156963" y="1861067"/>
                </a:cubicBezTo>
                <a:cubicBezTo>
                  <a:pt x="997211" y="1934265"/>
                  <a:pt x="914877" y="1968364"/>
                  <a:pt x="789390" y="1944198"/>
                </a:cubicBezTo>
                <a:cubicBezTo>
                  <a:pt x="664790" y="1920202"/>
                  <a:pt x="547378" y="1866278"/>
                  <a:pt x="440403" y="1783988"/>
                </a:cubicBezTo>
                <a:cubicBezTo>
                  <a:pt x="335760" y="1703473"/>
                  <a:pt x="245599" y="1599808"/>
                  <a:pt x="172515" y="1475925"/>
                </a:cubicBezTo>
                <a:cubicBezTo>
                  <a:pt x="100651" y="1354155"/>
                  <a:pt x="48481" y="1215915"/>
                  <a:pt x="21688" y="1076077"/>
                </a:cubicBezTo>
                <a:cubicBezTo>
                  <a:pt x="-5923" y="932454"/>
                  <a:pt x="-7167" y="791734"/>
                  <a:pt x="17942" y="657967"/>
                </a:cubicBezTo>
                <a:cubicBezTo>
                  <a:pt x="41621" y="531815"/>
                  <a:pt x="88250" y="420494"/>
                  <a:pt x="156475" y="327024"/>
                </a:cubicBezTo>
                <a:cubicBezTo>
                  <a:pt x="220451" y="239434"/>
                  <a:pt x="303307" y="167639"/>
                  <a:pt x="402707" y="113619"/>
                </a:cubicBezTo>
                <a:cubicBezTo>
                  <a:pt x="555118" y="30826"/>
                  <a:pt x="742403" y="-7453"/>
                  <a:pt x="943962" y="1198"/>
                </a:cubicBezTo>
                <a:close/>
              </a:path>
            </a:pathLst>
          </a:custGeom>
          <a:solidFill>
            <a:schemeClr val="accent4"/>
          </a:solidFill>
        </p:spPr>
        <p:txBody>
          <a:bodyPr wrap="square">
            <a:noAutofit/>
          </a:bodyPr>
          <a:lstStyle/>
          <a:p>
            <a:r>
              <a:rPr lang="en-US"/>
              <a:t>Click icon to add picture</a:t>
            </a:r>
          </a:p>
        </p:txBody>
      </p:sp>
      <p:sp>
        <p:nvSpPr>
          <p:cNvPr id="36" name="Text Placeholder 14">
            <a:extLst>
              <a:ext uri="{FF2B5EF4-FFF2-40B4-BE49-F238E27FC236}">
                <a16:creationId xmlns:a16="http://schemas.microsoft.com/office/drawing/2014/main" id="{076AFBCF-9AAE-4A07-9BC3-421976742FFB}"/>
              </a:ext>
            </a:extLst>
          </p:cNvPr>
          <p:cNvSpPr>
            <a:spLocks noGrp="1"/>
          </p:cNvSpPr>
          <p:nvPr>
            <p:ph type="body" sz="quarter" idx="17" hasCustomPrompt="1"/>
          </p:nvPr>
        </p:nvSpPr>
        <p:spPr>
          <a:xfrm>
            <a:off x="1333320" y="4906758"/>
            <a:ext cx="1371600" cy="365760"/>
          </a:xfrm>
        </p:spPr>
        <p:txBody>
          <a:bodyPr/>
          <a:lstStyle>
            <a:lvl1pPr algn="ctr">
              <a:lnSpc>
                <a:spcPct val="100000"/>
              </a:lnSpc>
              <a:defRPr sz="1200" b="1"/>
            </a:lvl1pPr>
          </a:lstStyle>
          <a:p>
            <a:pPr lvl="0"/>
            <a:r>
              <a:rPr lang="en-US"/>
              <a:t>Name</a:t>
            </a:r>
          </a:p>
        </p:txBody>
      </p:sp>
      <p:sp>
        <p:nvSpPr>
          <p:cNvPr id="40" name="Text Placeholder 14">
            <a:extLst>
              <a:ext uri="{FF2B5EF4-FFF2-40B4-BE49-F238E27FC236}">
                <a16:creationId xmlns:a16="http://schemas.microsoft.com/office/drawing/2014/main" id="{974AD54E-9176-41F1-A62B-4196EB01E83F}"/>
              </a:ext>
            </a:extLst>
          </p:cNvPr>
          <p:cNvSpPr>
            <a:spLocks noGrp="1"/>
          </p:cNvSpPr>
          <p:nvPr>
            <p:ph type="body" sz="quarter" idx="21" hasCustomPrompt="1"/>
          </p:nvPr>
        </p:nvSpPr>
        <p:spPr>
          <a:xfrm>
            <a:off x="1333320" y="5197840"/>
            <a:ext cx="1371600" cy="697664"/>
          </a:xfrm>
        </p:spPr>
        <p:txBody>
          <a:bodyPr/>
          <a:lstStyle>
            <a:lvl1pPr algn="ctr">
              <a:lnSpc>
                <a:spcPct val="100000"/>
              </a:lnSpc>
              <a:defRPr sz="1000"/>
            </a:lvl1pPr>
          </a:lstStyle>
          <a:p>
            <a:pPr lvl="0"/>
            <a:r>
              <a:rPr lang="en-US"/>
              <a:t>Title</a:t>
            </a:r>
          </a:p>
        </p:txBody>
      </p:sp>
      <p:sp>
        <p:nvSpPr>
          <p:cNvPr id="29" name="Picture Placeholder 28">
            <a:extLst>
              <a:ext uri="{FF2B5EF4-FFF2-40B4-BE49-F238E27FC236}">
                <a16:creationId xmlns:a16="http://schemas.microsoft.com/office/drawing/2014/main" id="{3B6D0A3F-7049-4D75-83D4-CC7FFEC1792E}"/>
              </a:ext>
            </a:extLst>
          </p:cNvPr>
          <p:cNvSpPr>
            <a:spLocks noGrp="1"/>
          </p:cNvSpPr>
          <p:nvPr>
            <p:ph type="pic" sz="quarter" idx="14"/>
          </p:nvPr>
        </p:nvSpPr>
        <p:spPr>
          <a:xfrm>
            <a:off x="3673803" y="2374487"/>
            <a:ext cx="1927641" cy="1862790"/>
          </a:xfrm>
          <a:custGeom>
            <a:avLst/>
            <a:gdLst>
              <a:gd name="connsiteX0" fmla="*/ 930108 w 1927641"/>
              <a:gd name="connsiteY0" fmla="*/ 0 h 1862790"/>
              <a:gd name="connsiteX1" fmla="*/ 1465794 w 1927641"/>
              <a:gd name="connsiteY1" fmla="*/ 261567 h 1862790"/>
              <a:gd name="connsiteX2" fmla="*/ 1530987 w 1927641"/>
              <a:gd name="connsiteY2" fmla="*/ 313506 h 1862790"/>
              <a:gd name="connsiteX3" fmla="*/ 1827495 w 1927641"/>
              <a:gd name="connsiteY3" fmla="*/ 585028 h 1862790"/>
              <a:gd name="connsiteX4" fmla="*/ 1927641 w 1927641"/>
              <a:gd name="connsiteY4" fmla="*/ 876627 h 1862790"/>
              <a:gd name="connsiteX5" fmla="*/ 1702819 w 1927641"/>
              <a:gd name="connsiteY5" fmla="*/ 1587653 h 1862790"/>
              <a:gd name="connsiteX6" fmla="*/ 1449910 w 1927641"/>
              <a:gd name="connsiteY6" fmla="*/ 1788391 h 1862790"/>
              <a:gd name="connsiteX7" fmla="*/ 1103141 w 1927641"/>
              <a:gd name="connsiteY7" fmla="*/ 1862790 h 1862790"/>
              <a:gd name="connsiteX8" fmla="*/ 698418 w 1927641"/>
              <a:gd name="connsiteY8" fmla="*/ 1782734 h 1862790"/>
              <a:gd name="connsiteX9" fmla="*/ 338868 w 1927641"/>
              <a:gd name="connsiteY9" fmla="*/ 1562811 h 1862790"/>
              <a:gd name="connsiteX10" fmla="*/ 90178 w 1927641"/>
              <a:gd name="connsiteY10" fmla="*/ 1245689 h 1862790"/>
              <a:gd name="connsiteX11" fmla="*/ 0 w 1927641"/>
              <a:gd name="connsiteY11" fmla="*/ 876627 h 1862790"/>
              <a:gd name="connsiteX12" fmla="*/ 149248 w 1927641"/>
              <a:gd name="connsiteY12" fmla="*/ 533940 h 1862790"/>
              <a:gd name="connsiteX13" fmla="*/ 224450 w 1927641"/>
              <a:gd name="connsiteY13" fmla="*/ 425169 h 1862790"/>
              <a:gd name="connsiteX14" fmla="*/ 930108 w 1927641"/>
              <a:gd name="connsiteY14" fmla="*/ 0 h 186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41" h="1862790">
                <a:moveTo>
                  <a:pt x="930108" y="0"/>
                </a:moveTo>
                <a:cubicBezTo>
                  <a:pt x="1125684" y="0"/>
                  <a:pt x="1269183" y="103581"/>
                  <a:pt x="1465794" y="261567"/>
                </a:cubicBezTo>
                <a:cubicBezTo>
                  <a:pt x="1487758" y="279220"/>
                  <a:pt x="1509724" y="296661"/>
                  <a:pt x="1530987" y="313506"/>
                </a:cubicBezTo>
                <a:cubicBezTo>
                  <a:pt x="1646231" y="404920"/>
                  <a:pt x="1755063" y="491273"/>
                  <a:pt x="1827495" y="585028"/>
                </a:cubicBezTo>
                <a:cubicBezTo>
                  <a:pt x="1896741" y="674655"/>
                  <a:pt x="1927641" y="764581"/>
                  <a:pt x="1927641" y="876627"/>
                </a:cubicBezTo>
                <a:cubicBezTo>
                  <a:pt x="1927641" y="1157465"/>
                  <a:pt x="1847806" y="1409971"/>
                  <a:pt x="1702819" y="1587653"/>
                </a:cubicBezTo>
                <a:cubicBezTo>
                  <a:pt x="1631877" y="1674559"/>
                  <a:pt x="1546788" y="1742110"/>
                  <a:pt x="1449910" y="1788391"/>
                </a:cubicBezTo>
                <a:cubicBezTo>
                  <a:pt x="1346536" y="1837735"/>
                  <a:pt x="1229885" y="1862790"/>
                  <a:pt x="1103141" y="1862790"/>
                </a:cubicBezTo>
                <a:cubicBezTo>
                  <a:pt x="968744" y="1862790"/>
                  <a:pt x="832527" y="1835863"/>
                  <a:pt x="698418" y="1782734"/>
                </a:cubicBezTo>
                <a:cubicBezTo>
                  <a:pt x="567827" y="1731092"/>
                  <a:pt x="443523" y="1655034"/>
                  <a:pt x="338868" y="1562811"/>
                </a:cubicBezTo>
                <a:cubicBezTo>
                  <a:pt x="232393" y="1469013"/>
                  <a:pt x="148710" y="1362286"/>
                  <a:pt x="90178" y="1245689"/>
                </a:cubicBezTo>
                <a:cubicBezTo>
                  <a:pt x="30362" y="1126497"/>
                  <a:pt x="0" y="1002327"/>
                  <a:pt x="0" y="876627"/>
                </a:cubicBezTo>
                <a:cubicBezTo>
                  <a:pt x="0" y="750033"/>
                  <a:pt x="48440" y="676102"/>
                  <a:pt x="149248" y="533940"/>
                </a:cubicBezTo>
                <a:cubicBezTo>
                  <a:pt x="173571" y="499653"/>
                  <a:pt x="198722" y="464177"/>
                  <a:pt x="224450" y="425169"/>
                </a:cubicBezTo>
                <a:cubicBezTo>
                  <a:pt x="421062" y="127147"/>
                  <a:pt x="632109" y="0"/>
                  <a:pt x="930108" y="0"/>
                </a:cubicBezTo>
                <a:close/>
              </a:path>
            </a:pathLst>
          </a:custGeom>
          <a:solidFill>
            <a:schemeClr val="accent4"/>
          </a:solidFill>
        </p:spPr>
        <p:txBody>
          <a:bodyPr wrap="square">
            <a:noAutofit/>
          </a:bodyPr>
          <a:lstStyle/>
          <a:p>
            <a:r>
              <a:rPr lang="en-US"/>
              <a:t>Click icon to add picture</a:t>
            </a:r>
          </a:p>
        </p:txBody>
      </p:sp>
      <p:sp>
        <p:nvSpPr>
          <p:cNvPr id="37" name="Text Placeholder 14">
            <a:extLst>
              <a:ext uri="{FF2B5EF4-FFF2-40B4-BE49-F238E27FC236}">
                <a16:creationId xmlns:a16="http://schemas.microsoft.com/office/drawing/2014/main" id="{63C347DF-C40B-4DFE-8F25-D6E2243F364D}"/>
              </a:ext>
            </a:extLst>
          </p:cNvPr>
          <p:cNvSpPr>
            <a:spLocks noGrp="1"/>
          </p:cNvSpPr>
          <p:nvPr>
            <p:ph type="body" sz="quarter" idx="18" hasCustomPrompt="1"/>
          </p:nvPr>
        </p:nvSpPr>
        <p:spPr>
          <a:xfrm>
            <a:off x="3960535" y="4906758"/>
            <a:ext cx="1371600" cy="365760"/>
          </a:xfrm>
        </p:spPr>
        <p:txBody>
          <a:bodyPr/>
          <a:lstStyle>
            <a:lvl1pPr algn="ctr">
              <a:lnSpc>
                <a:spcPct val="100000"/>
              </a:lnSpc>
              <a:defRPr sz="1200" b="1"/>
            </a:lvl1pPr>
          </a:lstStyle>
          <a:p>
            <a:pPr lvl="0"/>
            <a:r>
              <a:rPr lang="en-US"/>
              <a:t>Name</a:t>
            </a:r>
          </a:p>
        </p:txBody>
      </p:sp>
      <p:sp>
        <p:nvSpPr>
          <p:cNvPr id="41" name="Text Placeholder 14">
            <a:extLst>
              <a:ext uri="{FF2B5EF4-FFF2-40B4-BE49-F238E27FC236}">
                <a16:creationId xmlns:a16="http://schemas.microsoft.com/office/drawing/2014/main" id="{2283ACB1-B0B4-4D7B-9D01-8DCF81D9C047}"/>
              </a:ext>
            </a:extLst>
          </p:cNvPr>
          <p:cNvSpPr>
            <a:spLocks noGrp="1"/>
          </p:cNvSpPr>
          <p:nvPr>
            <p:ph type="body" sz="quarter" idx="22" hasCustomPrompt="1"/>
          </p:nvPr>
        </p:nvSpPr>
        <p:spPr>
          <a:xfrm>
            <a:off x="3960535" y="5197840"/>
            <a:ext cx="1371600" cy="697664"/>
          </a:xfrm>
        </p:spPr>
        <p:txBody>
          <a:bodyPr/>
          <a:lstStyle>
            <a:lvl1pPr algn="ctr">
              <a:lnSpc>
                <a:spcPct val="100000"/>
              </a:lnSpc>
              <a:defRPr sz="1000"/>
            </a:lvl1pPr>
          </a:lstStyle>
          <a:p>
            <a:pPr lvl="0"/>
            <a:r>
              <a:rPr lang="en-US"/>
              <a:t>Title</a:t>
            </a:r>
          </a:p>
        </p:txBody>
      </p:sp>
      <p:sp>
        <p:nvSpPr>
          <p:cNvPr id="32" name="Picture Placeholder 31">
            <a:extLst>
              <a:ext uri="{FF2B5EF4-FFF2-40B4-BE49-F238E27FC236}">
                <a16:creationId xmlns:a16="http://schemas.microsoft.com/office/drawing/2014/main" id="{5B78EE57-147F-4493-A816-173D6D6A9F62}"/>
              </a:ext>
            </a:extLst>
          </p:cNvPr>
          <p:cNvSpPr>
            <a:spLocks noGrp="1"/>
          </p:cNvSpPr>
          <p:nvPr>
            <p:ph type="pic" sz="quarter" idx="15"/>
          </p:nvPr>
        </p:nvSpPr>
        <p:spPr>
          <a:xfrm>
            <a:off x="6332191" y="2374487"/>
            <a:ext cx="1899747" cy="1988131"/>
          </a:xfrm>
          <a:custGeom>
            <a:avLst/>
            <a:gdLst>
              <a:gd name="connsiteX0" fmla="*/ 925844 w 1899747"/>
              <a:gd name="connsiteY0" fmla="*/ 1220 h 1988131"/>
              <a:gd name="connsiteX1" fmla="*/ 1484268 w 1899747"/>
              <a:gd name="connsiteY1" fmla="*/ 115729 h 1988131"/>
              <a:gd name="connsiteX2" fmla="*/ 1738310 w 1899747"/>
              <a:gd name="connsiteY2" fmla="*/ 333096 h 1988131"/>
              <a:gd name="connsiteX3" fmla="*/ 1881237 w 1899747"/>
              <a:gd name="connsiteY3" fmla="*/ 670182 h 1988131"/>
              <a:gd name="connsiteX4" fmla="*/ 1877373 w 1899747"/>
              <a:gd name="connsiteY4" fmla="*/ 1096054 h 1988131"/>
              <a:gd name="connsiteX5" fmla="*/ 1721762 w 1899747"/>
              <a:gd name="connsiteY5" fmla="*/ 1503326 h 1988131"/>
              <a:gd name="connsiteX6" fmla="*/ 1445376 w 1899747"/>
              <a:gd name="connsiteY6" fmla="*/ 1817108 h 1988131"/>
              <a:gd name="connsiteX7" fmla="*/ 1085319 w 1899747"/>
              <a:gd name="connsiteY7" fmla="*/ 1980291 h 1988131"/>
              <a:gd name="connsiteX8" fmla="*/ 706086 w 1899747"/>
              <a:gd name="connsiteY8" fmla="*/ 1895617 h 1988131"/>
              <a:gd name="connsiteX9" fmla="*/ 580352 w 1899747"/>
              <a:gd name="connsiteY9" fmla="*/ 1840527 h 1988131"/>
              <a:gd name="connsiteX10" fmla="*/ 9519 w 1899747"/>
              <a:gd name="connsiteY10" fmla="*/ 1207805 h 1988131"/>
              <a:gd name="connsiteX11" fmla="*/ 173770 w 1899747"/>
              <a:gd name="connsiteY11" fmla="*/ 613870 h 1988131"/>
              <a:gd name="connsiteX12" fmla="*/ 214321 w 1899747"/>
              <a:gd name="connsiteY12" fmla="*/ 537679 h 1988131"/>
              <a:gd name="connsiteX13" fmla="*/ 434855 w 1899747"/>
              <a:gd name="connsiteY13" fmla="*/ 184284 h 1988131"/>
              <a:gd name="connsiteX14" fmla="*/ 713770 w 1899747"/>
              <a:gd name="connsiteY14" fmla="*/ 26058 h 1988131"/>
              <a:gd name="connsiteX15" fmla="*/ 925844 w 1899747"/>
              <a:gd name="connsiteY15" fmla="*/ 1220 h 19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9747" h="1988131">
                <a:moveTo>
                  <a:pt x="925844" y="1220"/>
                </a:moveTo>
                <a:cubicBezTo>
                  <a:pt x="1133796" y="-7591"/>
                  <a:pt x="1327023" y="31400"/>
                  <a:pt x="1484268" y="115729"/>
                </a:cubicBezTo>
                <a:cubicBezTo>
                  <a:pt x="1586821" y="170751"/>
                  <a:pt x="1672305" y="243880"/>
                  <a:pt x="1738310" y="333096"/>
                </a:cubicBezTo>
                <a:cubicBezTo>
                  <a:pt x="1808699" y="428301"/>
                  <a:pt x="1856807" y="541689"/>
                  <a:pt x="1881237" y="670182"/>
                </a:cubicBezTo>
                <a:cubicBezTo>
                  <a:pt x="1907142" y="806433"/>
                  <a:pt x="1905859" y="949765"/>
                  <a:pt x="1877373" y="1096054"/>
                </a:cubicBezTo>
                <a:cubicBezTo>
                  <a:pt x="1849730" y="1238488"/>
                  <a:pt x="1795905" y="1379295"/>
                  <a:pt x="1721762" y="1503326"/>
                </a:cubicBezTo>
                <a:cubicBezTo>
                  <a:pt x="1646358" y="1629508"/>
                  <a:pt x="1553338" y="1735098"/>
                  <a:pt x="1445376" y="1817108"/>
                </a:cubicBezTo>
                <a:cubicBezTo>
                  <a:pt x="1335008" y="1900925"/>
                  <a:pt x="1213872" y="1955850"/>
                  <a:pt x="1085319" y="1980291"/>
                </a:cubicBezTo>
                <a:cubicBezTo>
                  <a:pt x="955852" y="2004906"/>
                  <a:pt x="870906" y="1970174"/>
                  <a:pt x="706086" y="1895617"/>
                </a:cubicBezTo>
                <a:cubicBezTo>
                  <a:pt x="666333" y="1877626"/>
                  <a:pt x="625204" y="1859026"/>
                  <a:pt x="580352" y="1840527"/>
                </a:cubicBezTo>
                <a:cubicBezTo>
                  <a:pt x="237669" y="1699150"/>
                  <a:pt x="66957" y="1509914"/>
                  <a:pt x="9519" y="1207805"/>
                </a:cubicBezTo>
                <a:cubicBezTo>
                  <a:pt x="-28179" y="1009531"/>
                  <a:pt x="50093" y="843911"/>
                  <a:pt x="173770" y="613870"/>
                </a:cubicBezTo>
                <a:cubicBezTo>
                  <a:pt x="187589" y="588170"/>
                  <a:pt x="201192" y="562511"/>
                  <a:pt x="214321" y="537679"/>
                </a:cubicBezTo>
                <a:cubicBezTo>
                  <a:pt x="285598" y="403070"/>
                  <a:pt x="352934" y="275945"/>
                  <a:pt x="434855" y="184284"/>
                </a:cubicBezTo>
                <a:cubicBezTo>
                  <a:pt x="513170" y="96656"/>
                  <a:pt x="599180" y="47844"/>
                  <a:pt x="713770" y="26058"/>
                </a:cubicBezTo>
                <a:cubicBezTo>
                  <a:pt x="785572" y="12407"/>
                  <a:pt x="856526" y="4158"/>
                  <a:pt x="925844" y="1220"/>
                </a:cubicBezTo>
                <a:close/>
              </a:path>
            </a:pathLst>
          </a:custGeom>
          <a:solidFill>
            <a:schemeClr val="accent4"/>
          </a:solidFill>
        </p:spPr>
        <p:txBody>
          <a:bodyPr wrap="square">
            <a:noAutofit/>
          </a:bodyPr>
          <a:lstStyle/>
          <a:p>
            <a:r>
              <a:rPr lang="en-US"/>
              <a:t>Click icon to add picture</a:t>
            </a:r>
          </a:p>
        </p:txBody>
      </p:sp>
      <p:sp>
        <p:nvSpPr>
          <p:cNvPr id="38" name="Text Placeholder 14">
            <a:extLst>
              <a:ext uri="{FF2B5EF4-FFF2-40B4-BE49-F238E27FC236}">
                <a16:creationId xmlns:a16="http://schemas.microsoft.com/office/drawing/2014/main" id="{15576746-90F9-4965-B8B6-4FF3DCC5F91B}"/>
              </a:ext>
            </a:extLst>
          </p:cNvPr>
          <p:cNvSpPr>
            <a:spLocks noGrp="1"/>
          </p:cNvSpPr>
          <p:nvPr>
            <p:ph type="body" sz="quarter" idx="19" hasCustomPrompt="1"/>
          </p:nvPr>
        </p:nvSpPr>
        <p:spPr>
          <a:xfrm>
            <a:off x="6604900" y="4906758"/>
            <a:ext cx="1371600" cy="365760"/>
          </a:xfrm>
        </p:spPr>
        <p:txBody>
          <a:bodyPr/>
          <a:lstStyle>
            <a:lvl1pPr algn="ctr">
              <a:lnSpc>
                <a:spcPct val="100000"/>
              </a:lnSpc>
              <a:defRPr sz="1200" b="1"/>
            </a:lvl1pPr>
          </a:lstStyle>
          <a:p>
            <a:pPr lvl="0"/>
            <a:r>
              <a:rPr lang="en-US"/>
              <a:t>Name</a:t>
            </a:r>
          </a:p>
        </p:txBody>
      </p:sp>
      <p:sp>
        <p:nvSpPr>
          <p:cNvPr id="42" name="Text Placeholder 14">
            <a:extLst>
              <a:ext uri="{FF2B5EF4-FFF2-40B4-BE49-F238E27FC236}">
                <a16:creationId xmlns:a16="http://schemas.microsoft.com/office/drawing/2014/main" id="{E55A06C3-F76A-4B9C-AE9C-9F000ECB9CE2}"/>
              </a:ext>
            </a:extLst>
          </p:cNvPr>
          <p:cNvSpPr>
            <a:spLocks noGrp="1"/>
          </p:cNvSpPr>
          <p:nvPr>
            <p:ph type="body" sz="quarter" idx="23" hasCustomPrompt="1"/>
          </p:nvPr>
        </p:nvSpPr>
        <p:spPr>
          <a:xfrm>
            <a:off x="6604900" y="5197840"/>
            <a:ext cx="1371600" cy="697664"/>
          </a:xfrm>
        </p:spPr>
        <p:txBody>
          <a:bodyPr/>
          <a:lstStyle>
            <a:lvl1pPr algn="ctr">
              <a:lnSpc>
                <a:spcPct val="100000"/>
              </a:lnSpc>
              <a:defRPr sz="1000"/>
            </a:lvl1pPr>
          </a:lstStyle>
          <a:p>
            <a:pPr lvl="0"/>
            <a:r>
              <a:rPr lang="en-US"/>
              <a:t>Title</a:t>
            </a:r>
          </a:p>
        </p:txBody>
      </p:sp>
      <p:sp>
        <p:nvSpPr>
          <p:cNvPr id="35" name="Picture Placeholder 34">
            <a:extLst>
              <a:ext uri="{FF2B5EF4-FFF2-40B4-BE49-F238E27FC236}">
                <a16:creationId xmlns:a16="http://schemas.microsoft.com/office/drawing/2014/main" id="{6D98840D-0D60-4A2C-8A1A-707061817FA5}"/>
              </a:ext>
            </a:extLst>
          </p:cNvPr>
          <p:cNvSpPr>
            <a:spLocks noGrp="1"/>
          </p:cNvSpPr>
          <p:nvPr>
            <p:ph type="pic" sz="quarter" idx="16"/>
          </p:nvPr>
        </p:nvSpPr>
        <p:spPr>
          <a:xfrm>
            <a:off x="8960878" y="2373917"/>
            <a:ext cx="1952033" cy="1953149"/>
          </a:xfrm>
          <a:custGeom>
            <a:avLst/>
            <a:gdLst>
              <a:gd name="connsiteX0" fmla="*/ 834934 w 1952033"/>
              <a:gd name="connsiteY0" fmla="*/ 0 h 1953149"/>
              <a:gd name="connsiteX1" fmla="*/ 1244777 w 1952033"/>
              <a:gd name="connsiteY1" fmla="*/ 83940 h 1953149"/>
              <a:gd name="connsiteX2" fmla="*/ 1608877 w 1952033"/>
              <a:gd name="connsiteY2" fmla="*/ 314531 h 1953149"/>
              <a:gd name="connsiteX3" fmla="*/ 1860714 w 1952033"/>
              <a:gd name="connsiteY3" fmla="*/ 647036 h 1953149"/>
              <a:gd name="connsiteX4" fmla="*/ 1952033 w 1952033"/>
              <a:gd name="connsiteY4" fmla="*/ 1033999 h 1953149"/>
              <a:gd name="connsiteX5" fmla="*/ 1800896 w 1952033"/>
              <a:gd name="connsiteY5" fmla="*/ 1393310 h 1953149"/>
              <a:gd name="connsiteX6" fmla="*/ 1724743 w 1952033"/>
              <a:gd name="connsiteY6" fmla="*/ 1507357 h 1953149"/>
              <a:gd name="connsiteX7" fmla="*/ 1010156 w 1952033"/>
              <a:gd name="connsiteY7" fmla="*/ 1953149 h 1953149"/>
              <a:gd name="connsiteX8" fmla="*/ 467692 w 1952033"/>
              <a:gd name="connsiteY8" fmla="*/ 1678894 h 1953149"/>
              <a:gd name="connsiteX9" fmla="*/ 401674 w 1952033"/>
              <a:gd name="connsiteY9" fmla="*/ 1624436 h 1953149"/>
              <a:gd name="connsiteX10" fmla="*/ 101413 w 1952033"/>
              <a:gd name="connsiteY10" fmla="*/ 1339743 h 1953149"/>
              <a:gd name="connsiteX11" fmla="*/ 0 w 1952033"/>
              <a:gd name="connsiteY11" fmla="*/ 1033999 h 1953149"/>
              <a:gd name="connsiteX12" fmla="*/ 227668 w 1952033"/>
              <a:gd name="connsiteY12" fmla="*/ 288483 h 1953149"/>
              <a:gd name="connsiteX13" fmla="*/ 483777 w 1952033"/>
              <a:gd name="connsiteY13" fmla="*/ 78009 h 1953149"/>
              <a:gd name="connsiteX14" fmla="*/ 834934 w 1952033"/>
              <a:gd name="connsiteY14" fmla="*/ 0 h 1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2033" h="1953149">
                <a:moveTo>
                  <a:pt x="834934" y="0"/>
                </a:moveTo>
                <a:cubicBezTo>
                  <a:pt x="971031" y="0"/>
                  <a:pt x="1108972" y="28233"/>
                  <a:pt x="1244777" y="83940"/>
                </a:cubicBezTo>
                <a:cubicBezTo>
                  <a:pt x="1377021" y="138088"/>
                  <a:pt x="1502898" y="217834"/>
                  <a:pt x="1608877" y="314531"/>
                </a:cubicBezTo>
                <a:cubicBezTo>
                  <a:pt x="1716700" y="412878"/>
                  <a:pt x="1801441" y="524782"/>
                  <a:pt x="1860714" y="647036"/>
                </a:cubicBezTo>
                <a:cubicBezTo>
                  <a:pt x="1921287" y="772009"/>
                  <a:pt x="1952033" y="902202"/>
                  <a:pt x="1952033" y="1033999"/>
                </a:cubicBezTo>
                <a:cubicBezTo>
                  <a:pt x="1952033" y="1166735"/>
                  <a:pt x="1902980" y="1244252"/>
                  <a:pt x="1800896" y="1393310"/>
                </a:cubicBezTo>
                <a:cubicBezTo>
                  <a:pt x="1776266" y="1429260"/>
                  <a:pt x="1750797" y="1466457"/>
                  <a:pt x="1724743" y="1507357"/>
                </a:cubicBezTo>
                <a:cubicBezTo>
                  <a:pt x="1525643" y="1819835"/>
                  <a:pt x="1311925" y="1953149"/>
                  <a:pt x="1010156" y="1953149"/>
                </a:cubicBezTo>
                <a:cubicBezTo>
                  <a:pt x="812105" y="1953149"/>
                  <a:pt x="666791" y="1844544"/>
                  <a:pt x="467692" y="1678894"/>
                </a:cubicBezTo>
                <a:cubicBezTo>
                  <a:pt x="445449" y="1660385"/>
                  <a:pt x="423206" y="1642098"/>
                  <a:pt x="401674" y="1624436"/>
                </a:cubicBezTo>
                <a:cubicBezTo>
                  <a:pt x="284972" y="1528587"/>
                  <a:pt x="174762" y="1438046"/>
                  <a:pt x="101413" y="1339743"/>
                </a:cubicBezTo>
                <a:cubicBezTo>
                  <a:pt x="31291" y="1245768"/>
                  <a:pt x="0" y="1151481"/>
                  <a:pt x="0" y="1033999"/>
                </a:cubicBezTo>
                <a:cubicBezTo>
                  <a:pt x="0" y="739540"/>
                  <a:pt x="80846" y="474784"/>
                  <a:pt x="227668" y="288483"/>
                </a:cubicBezTo>
                <a:cubicBezTo>
                  <a:pt x="299507" y="197362"/>
                  <a:pt x="385673" y="126535"/>
                  <a:pt x="483777" y="78009"/>
                </a:cubicBezTo>
                <a:cubicBezTo>
                  <a:pt x="588458" y="26271"/>
                  <a:pt x="706585" y="0"/>
                  <a:pt x="834934" y="0"/>
                </a:cubicBezTo>
                <a:close/>
              </a:path>
            </a:pathLst>
          </a:custGeom>
          <a:solidFill>
            <a:schemeClr val="accent4"/>
          </a:solidFill>
        </p:spPr>
        <p:txBody>
          <a:bodyPr wrap="square">
            <a:noAutofit/>
          </a:bodyPr>
          <a:lstStyle/>
          <a:p>
            <a:r>
              <a:rPr lang="en-US"/>
              <a:t>Click icon to add picture</a:t>
            </a:r>
          </a:p>
        </p:txBody>
      </p:sp>
      <p:sp>
        <p:nvSpPr>
          <p:cNvPr id="39" name="Text Placeholder 14">
            <a:extLst>
              <a:ext uri="{FF2B5EF4-FFF2-40B4-BE49-F238E27FC236}">
                <a16:creationId xmlns:a16="http://schemas.microsoft.com/office/drawing/2014/main" id="{354BC573-50DE-493D-9F73-93719350B8AB}"/>
              </a:ext>
            </a:extLst>
          </p:cNvPr>
          <p:cNvSpPr>
            <a:spLocks noGrp="1"/>
          </p:cNvSpPr>
          <p:nvPr>
            <p:ph type="body" sz="quarter" idx="20" hasCustomPrompt="1"/>
          </p:nvPr>
        </p:nvSpPr>
        <p:spPr>
          <a:xfrm>
            <a:off x="9261233" y="4906758"/>
            <a:ext cx="1371600" cy="365760"/>
          </a:xfrm>
        </p:spPr>
        <p:txBody>
          <a:bodyPr/>
          <a:lstStyle>
            <a:lvl1pPr algn="ctr">
              <a:lnSpc>
                <a:spcPct val="100000"/>
              </a:lnSpc>
              <a:defRPr sz="1200" b="1"/>
            </a:lvl1pPr>
          </a:lstStyle>
          <a:p>
            <a:pPr lvl="0"/>
            <a:r>
              <a:rPr lang="en-US"/>
              <a:t>Name</a:t>
            </a:r>
          </a:p>
        </p:txBody>
      </p:sp>
      <p:sp>
        <p:nvSpPr>
          <p:cNvPr id="43" name="Text Placeholder 14">
            <a:extLst>
              <a:ext uri="{FF2B5EF4-FFF2-40B4-BE49-F238E27FC236}">
                <a16:creationId xmlns:a16="http://schemas.microsoft.com/office/drawing/2014/main" id="{068248F1-43F7-4B14-BFFA-442ACAC3E08A}"/>
              </a:ext>
            </a:extLst>
          </p:cNvPr>
          <p:cNvSpPr>
            <a:spLocks noGrp="1"/>
          </p:cNvSpPr>
          <p:nvPr>
            <p:ph type="body" sz="quarter" idx="24" hasCustomPrompt="1"/>
          </p:nvPr>
        </p:nvSpPr>
        <p:spPr>
          <a:xfrm>
            <a:off x="9261233" y="5197840"/>
            <a:ext cx="1371600" cy="697664"/>
          </a:xfrm>
        </p:spPr>
        <p:txBody>
          <a:bodyPr/>
          <a:lstStyle>
            <a:lvl1pPr algn="ctr">
              <a:lnSpc>
                <a:spcPct val="100000"/>
              </a:lnSpc>
              <a:defRPr sz="1000"/>
            </a:lvl1pPr>
          </a:lstStyle>
          <a:p>
            <a:pPr lvl="0"/>
            <a:r>
              <a:rPr lang="en-US"/>
              <a:t>Title</a:t>
            </a:r>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a:xfrm>
            <a:off x="7850727" y="6170491"/>
            <a:ext cx="2840083" cy="457200"/>
          </a:xfrm>
          <a:prstGeom prst="rect">
            <a:avLst/>
          </a:prstGeom>
        </p:spPr>
        <p:txBody>
          <a:bodyPr/>
          <a:lstStyle/>
          <a:p>
            <a:r>
              <a:rPr lang="en-US"/>
              <a:t>2/3/20XX</a:t>
            </a:r>
          </a:p>
        </p:txBody>
      </p:sp>
      <p:sp>
        <p:nvSpPr>
          <p:cNvPr id="27" name="Slide Number Placeholder 31">
            <a:extLst>
              <a:ext uri="{FF2B5EF4-FFF2-40B4-BE49-F238E27FC236}">
                <a16:creationId xmlns:a16="http://schemas.microsoft.com/office/drawing/2014/main" id="{B29A3A0E-4CEE-4592-817D-64879509265C}"/>
              </a:ext>
            </a:extLst>
          </p:cNvPr>
          <p:cNvSpPr>
            <a:spLocks noGrp="1"/>
          </p:cNvSpPr>
          <p:nvPr>
            <p:ph type="sldNum" sz="quarter" idx="12"/>
          </p:nvPr>
        </p:nvSpPr>
        <p:spPr>
          <a:xfrm>
            <a:off x="10712410" y="6172200"/>
            <a:ext cx="775429" cy="457200"/>
          </a:xfrm>
        </p:spPr>
        <p:txBody>
          <a:bodyPr/>
          <a:lstStyle>
            <a:lvl1pPr algn="ctr">
              <a:defRPr>
                <a:solidFill>
                  <a:schemeClr val="tx1">
                    <a:lumMod val="75000"/>
                    <a:lumOff val="25000"/>
                  </a:schemeClr>
                </a:solidFill>
                <a:effectLst/>
              </a:defRPr>
            </a:lvl1pPr>
          </a:lstStyle>
          <a:p>
            <a:pPr algn="ctr"/>
            <a:fld id="{FAEF9944-A4F6-4C59-AEBD-678D6480B8EA}" type="slidenum">
              <a:rPr lang="en-US" smtClean="0"/>
              <a:pPr algn="ctr"/>
              <a:t>‹#›</a:t>
            </a:fld>
            <a:endParaRPr lang="en-US"/>
          </a:p>
        </p:txBody>
      </p:sp>
    </p:spTree>
    <p:extLst>
      <p:ext uri="{BB962C8B-B14F-4D97-AF65-F5344CB8AC3E}">
        <p14:creationId xmlns:p14="http://schemas.microsoft.com/office/powerpoint/2010/main" val="2195461700"/>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207F3431-F465-47BE-A808-B5D9A54DD649}"/>
              </a:ext>
            </a:extLst>
          </p:cNvPr>
          <p:cNvSpPr>
            <a:spLocks noGrp="1"/>
          </p:cNvSpPr>
          <p:nvPr>
            <p:ph type="ctrTitle"/>
          </p:nvPr>
        </p:nvSpPr>
        <p:spPr>
          <a:xfrm>
            <a:off x="1124712" y="1346268"/>
            <a:ext cx="4632891" cy="3066706"/>
          </a:xfrm>
        </p:spPr>
        <p:txBody>
          <a:bodyPr anchor="b"/>
          <a:lstStyle/>
          <a:p>
            <a:r>
              <a:rPr lang="en-US"/>
              <a:t>Click to edit Master title style</a:t>
            </a:r>
          </a:p>
        </p:txBody>
      </p:sp>
      <p:sp>
        <p:nvSpPr>
          <p:cNvPr id="29" name="Subtitle 2">
            <a:extLst>
              <a:ext uri="{FF2B5EF4-FFF2-40B4-BE49-F238E27FC236}">
                <a16:creationId xmlns:a16="http://schemas.microsoft.com/office/drawing/2014/main" id="{A4841FA2-0B49-41AD-B236-E96AAAC1DFFE}"/>
              </a:ext>
            </a:extLst>
          </p:cNvPr>
          <p:cNvSpPr>
            <a:spLocks noGrp="1"/>
          </p:cNvSpPr>
          <p:nvPr>
            <p:ph type="subTitle" idx="1"/>
          </p:nvPr>
        </p:nvSpPr>
        <p:spPr>
          <a:xfrm>
            <a:off x="1124712" y="4412974"/>
            <a:ext cx="4278738" cy="1576188"/>
          </a:xfrm>
        </p:spPr>
        <p:txBody>
          <a:bodyPr anchor="t"/>
          <a:lstStyle/>
          <a:p>
            <a:r>
              <a:rPr lang="en-US" b="0"/>
              <a:t>Click to edit Master subtitle style</a:t>
            </a:r>
          </a:p>
        </p:txBody>
      </p:sp>
      <p:sp>
        <p:nvSpPr>
          <p:cNvPr id="31" name="Freeform: Shape 30">
            <a:extLst>
              <a:ext uri="{FF2B5EF4-FFF2-40B4-BE49-F238E27FC236}">
                <a16:creationId xmlns:a16="http://schemas.microsoft.com/office/drawing/2014/main" id="{14DCEC00-2D0E-45C4-A5B4-620F0CE147B8}"/>
              </a:ext>
              <a:ext uri="{C183D7F6-B498-43B3-948B-1728B52AA6E4}">
                <adec:decorative xmlns:adec="http://schemas.microsoft.com/office/drawing/2017/decorative" val="1"/>
              </a:ext>
            </a:extLst>
          </p:cNvPr>
          <p:cNvSpPr/>
          <p:nvPr userDrawn="1"/>
        </p:nvSpPr>
        <p:spPr>
          <a:xfrm flipH="1">
            <a:off x="6115834" y="0"/>
            <a:ext cx="6076166" cy="6858000"/>
          </a:xfrm>
          <a:custGeom>
            <a:avLst/>
            <a:gdLst>
              <a:gd name="connsiteX0" fmla="*/ 2995083 w 6119349"/>
              <a:gd name="connsiteY0" fmla="*/ 0 h 6858000"/>
              <a:gd name="connsiteX1" fmla="*/ 1980895 w 6119349"/>
              <a:gd name="connsiteY1" fmla="*/ 0 h 6858000"/>
              <a:gd name="connsiteX2" fmla="*/ 323851 w 6119349"/>
              <a:gd name="connsiteY2" fmla="*/ 0 h 6858000"/>
              <a:gd name="connsiteX3" fmla="*/ 0 w 6119349"/>
              <a:gd name="connsiteY3" fmla="*/ 0 h 6858000"/>
              <a:gd name="connsiteX4" fmla="*/ 0 w 6119349"/>
              <a:gd name="connsiteY4" fmla="*/ 6858000 h 6858000"/>
              <a:gd name="connsiteX5" fmla="*/ 323851 w 6119349"/>
              <a:gd name="connsiteY5" fmla="*/ 6858000 h 6858000"/>
              <a:gd name="connsiteX6" fmla="*/ 1980895 w 6119349"/>
              <a:gd name="connsiteY6" fmla="*/ 6858000 h 6858000"/>
              <a:gd name="connsiteX7" fmla="*/ 2995083 w 6119349"/>
              <a:gd name="connsiteY7" fmla="*/ 6858000 h 6858000"/>
              <a:gd name="connsiteX8" fmla="*/ 2995083 w 6119349"/>
              <a:gd name="connsiteY8" fmla="*/ 6847549 h 6858000"/>
              <a:gd name="connsiteX9" fmla="*/ 3403093 w 6119349"/>
              <a:gd name="connsiteY9" fmla="*/ 6847549 h 6858000"/>
              <a:gd name="connsiteX10" fmla="*/ 3616595 w 6119349"/>
              <a:gd name="connsiteY10" fmla="*/ 6847549 h 6858000"/>
              <a:gd name="connsiteX11" fmla="*/ 3728351 w 6119349"/>
              <a:gd name="connsiteY11" fmla="*/ 6770384 h 6858000"/>
              <a:gd name="connsiteX12" fmla="*/ 4244999 w 6119349"/>
              <a:gd name="connsiteY12" fmla="*/ 6365836 h 6858000"/>
              <a:gd name="connsiteX13" fmla="*/ 6119349 w 6119349"/>
              <a:gd name="connsiteY13" fmla="*/ 3621068 h 6858000"/>
              <a:gd name="connsiteX14" fmla="*/ 4518450 w 6119349"/>
              <a:gd name="connsiteY14" fmla="*/ 25401 h 6858000"/>
              <a:gd name="connsiteX15" fmla="*/ 4496326 w 6119349"/>
              <a:gd name="connsiteY15" fmla="*/ 10450 h 6858000"/>
              <a:gd name="connsiteX16" fmla="*/ 3403093 w 6119349"/>
              <a:gd name="connsiteY16" fmla="*/ 10450 h 6858000"/>
              <a:gd name="connsiteX17" fmla="*/ 2995083 w 6119349"/>
              <a:gd name="connsiteY17" fmla="*/ 104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9349" h="6858000">
                <a:moveTo>
                  <a:pt x="2995083" y="0"/>
                </a:moveTo>
                <a:lnTo>
                  <a:pt x="1980895" y="0"/>
                </a:lnTo>
                <a:lnTo>
                  <a:pt x="323851" y="0"/>
                </a:lnTo>
                <a:lnTo>
                  <a:pt x="0" y="0"/>
                </a:lnTo>
                <a:lnTo>
                  <a:pt x="0" y="6858000"/>
                </a:lnTo>
                <a:lnTo>
                  <a:pt x="323851" y="6858000"/>
                </a:lnTo>
                <a:lnTo>
                  <a:pt x="1980895" y="6858000"/>
                </a:lnTo>
                <a:lnTo>
                  <a:pt x="2995083" y="6858000"/>
                </a:lnTo>
                <a:lnTo>
                  <a:pt x="2995083" y="6847549"/>
                </a:lnTo>
                <a:lnTo>
                  <a:pt x="3403093" y="6847549"/>
                </a:lnTo>
                <a:lnTo>
                  <a:pt x="3616595" y="6847549"/>
                </a:lnTo>
                <a:lnTo>
                  <a:pt x="3728351" y="6770384"/>
                </a:lnTo>
                <a:cubicBezTo>
                  <a:pt x="3902169" y="6643282"/>
                  <a:pt x="4072796" y="6505990"/>
                  <a:pt x="4244999" y="6365836"/>
                </a:cubicBezTo>
                <a:cubicBezTo>
                  <a:pt x="5190624" y="5596214"/>
                  <a:pt x="6119349" y="4964437"/>
                  <a:pt x="6119349" y="3621068"/>
                </a:cubicBezTo>
                <a:cubicBezTo>
                  <a:pt x="6119349" y="2097263"/>
                  <a:pt x="5545613" y="762791"/>
                  <a:pt x="4518450" y="25401"/>
                </a:cubicBezTo>
                <a:lnTo>
                  <a:pt x="4496326" y="10450"/>
                </a:lnTo>
                <a:lnTo>
                  <a:pt x="3403093" y="10450"/>
                </a:lnTo>
                <a:lnTo>
                  <a:pt x="2995083" y="1045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4264179-7743-4F6F-A7A1-704D7B52E0E3}"/>
              </a:ext>
              <a:ext uri="{C183D7F6-B498-43B3-948B-1728B52AA6E4}">
                <adec:decorative xmlns:adec="http://schemas.microsoft.com/office/drawing/2017/decorative" val="1"/>
              </a:ext>
            </a:extLst>
          </p:cNvPr>
          <p:cNvSpPr/>
          <p:nvPr userDrawn="1"/>
        </p:nvSpPr>
        <p:spPr>
          <a:xfrm flipH="1">
            <a:off x="5719592"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3" name="Freeform: Shape 32">
            <a:extLst>
              <a:ext uri="{FF2B5EF4-FFF2-40B4-BE49-F238E27FC236}">
                <a16:creationId xmlns:a16="http://schemas.microsoft.com/office/drawing/2014/main" id="{43E6B8D4-667E-41AC-983B-A3613F81A59A}"/>
              </a:ext>
              <a:ext uri="{C183D7F6-B498-43B3-948B-1728B52AA6E4}">
                <adec:decorative xmlns:adec="http://schemas.microsoft.com/office/drawing/2017/decorative" val="1"/>
              </a:ext>
            </a:extLst>
          </p:cNvPr>
          <p:cNvSpPr/>
          <p:nvPr userDrawn="1"/>
        </p:nvSpPr>
        <p:spPr>
          <a:xfrm flipH="1">
            <a:off x="588518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7" name="Footer Placeholder 4">
            <a:extLst>
              <a:ext uri="{FF2B5EF4-FFF2-40B4-BE49-F238E27FC236}">
                <a16:creationId xmlns:a16="http://schemas.microsoft.com/office/drawing/2014/main" id="{317EB49B-F84D-4F65-9482-76BB768AAC21}"/>
              </a:ext>
            </a:extLst>
          </p:cNvPr>
          <p:cNvSpPr>
            <a:spLocks noGrp="1"/>
          </p:cNvSpPr>
          <p:nvPr>
            <p:ph type="ftr" sz="quarter" idx="11"/>
          </p:nvPr>
        </p:nvSpPr>
        <p:spPr>
          <a:xfrm>
            <a:off x="1124712" y="6170490"/>
            <a:ext cx="6013061" cy="457200"/>
          </a:xfrm>
        </p:spPr>
        <p:txBody>
          <a:bodyPr/>
          <a:lstStyle/>
          <a:p>
            <a:r>
              <a:rPr lang="en-US"/>
              <a:t>Sample Footer Text</a:t>
            </a:r>
          </a:p>
        </p:txBody>
      </p:sp>
      <p:sp>
        <p:nvSpPr>
          <p:cNvPr id="40" name="Picture Placeholder 39">
            <a:extLst>
              <a:ext uri="{FF2B5EF4-FFF2-40B4-BE49-F238E27FC236}">
                <a16:creationId xmlns:a16="http://schemas.microsoft.com/office/drawing/2014/main" id="{0CAA694A-1C38-4BCA-AF25-11FF6C7E3B87}"/>
              </a:ext>
            </a:extLst>
          </p:cNvPr>
          <p:cNvSpPr>
            <a:spLocks noGrp="1"/>
          </p:cNvSpPr>
          <p:nvPr>
            <p:ph type="pic" sz="quarter" idx="13"/>
          </p:nvPr>
        </p:nvSpPr>
        <p:spPr>
          <a:xfrm>
            <a:off x="6380397" y="4570"/>
            <a:ext cx="3084612" cy="3481579"/>
          </a:xfrm>
          <a:custGeom>
            <a:avLst/>
            <a:gdLst>
              <a:gd name="connsiteX0" fmla="*/ 1633992 w 2999551"/>
              <a:gd name="connsiteY0" fmla="*/ 0 h 3481579"/>
              <a:gd name="connsiteX1" fmla="*/ 2737037 w 2999551"/>
              <a:gd name="connsiteY1" fmla="*/ 0 h 3481579"/>
              <a:gd name="connsiteX2" fmla="*/ 2999551 w 2999551"/>
              <a:gd name="connsiteY2" fmla="*/ 0 h 3481579"/>
              <a:gd name="connsiteX3" fmla="*/ 2999551 w 2999551"/>
              <a:gd name="connsiteY3" fmla="*/ 3481579 h 3481579"/>
              <a:gd name="connsiteX4" fmla="*/ 0 w 2999551"/>
              <a:gd name="connsiteY4" fmla="*/ 3481579 h 3481579"/>
              <a:gd name="connsiteX5" fmla="*/ 3154 w 2999551"/>
              <a:gd name="connsiteY5" fmla="*/ 3348389 h 3481579"/>
              <a:gd name="connsiteX6" fmla="*/ 1611669 w 2999551"/>
              <a:gd name="connsiteY6" fmla="*/ 15046 h 34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51" h="3481579">
                <a:moveTo>
                  <a:pt x="1633992" y="0"/>
                </a:moveTo>
                <a:lnTo>
                  <a:pt x="2737037" y="0"/>
                </a:lnTo>
                <a:lnTo>
                  <a:pt x="2999551" y="0"/>
                </a:lnTo>
                <a:lnTo>
                  <a:pt x="2999551" y="3481579"/>
                </a:lnTo>
                <a:lnTo>
                  <a:pt x="0" y="3481579"/>
                </a:lnTo>
                <a:lnTo>
                  <a:pt x="3154" y="3348389"/>
                </a:lnTo>
                <a:cubicBezTo>
                  <a:pt x="70549" y="1934565"/>
                  <a:pt x="640060" y="710747"/>
                  <a:pt x="1611669" y="15046"/>
                </a:cubicBezTo>
                <a:close/>
              </a:path>
            </a:pathLst>
          </a:custGeom>
          <a:solidFill>
            <a:schemeClr val="accent4"/>
          </a:solidFill>
        </p:spPr>
        <p:txBody>
          <a:bodyPr wrap="square">
            <a:noAutofit/>
          </a:bodyPr>
          <a:lstStyle/>
          <a:p>
            <a:r>
              <a:rPr lang="en-US"/>
              <a:t>Click icon to add picture</a:t>
            </a:r>
          </a:p>
        </p:txBody>
      </p:sp>
      <p:sp>
        <p:nvSpPr>
          <p:cNvPr id="15" name="Picture Placeholder 14">
            <a:extLst>
              <a:ext uri="{FF2B5EF4-FFF2-40B4-BE49-F238E27FC236}">
                <a16:creationId xmlns:a16="http://schemas.microsoft.com/office/drawing/2014/main" id="{05C71C38-E80C-4CB6-900D-104E4969C39A}"/>
              </a:ext>
            </a:extLst>
          </p:cNvPr>
          <p:cNvSpPr>
            <a:spLocks noGrp="1"/>
          </p:cNvSpPr>
          <p:nvPr>
            <p:ph type="pic" sz="quarter" idx="14"/>
          </p:nvPr>
        </p:nvSpPr>
        <p:spPr>
          <a:xfrm>
            <a:off x="9512300" y="0"/>
            <a:ext cx="2679700" cy="3483864"/>
          </a:xfrm>
          <a:solidFill>
            <a:schemeClr val="accent4"/>
          </a:solidFill>
        </p:spPr>
        <p:txBody>
          <a:bodyPr/>
          <a:lstStyle/>
          <a:p>
            <a:r>
              <a:rPr lang="en-US"/>
              <a:t>Click icon to add picture</a:t>
            </a:r>
          </a:p>
        </p:txBody>
      </p:sp>
      <p:sp>
        <p:nvSpPr>
          <p:cNvPr id="55" name="Picture Placeholder 54">
            <a:extLst>
              <a:ext uri="{FF2B5EF4-FFF2-40B4-BE49-F238E27FC236}">
                <a16:creationId xmlns:a16="http://schemas.microsoft.com/office/drawing/2014/main" id="{087EF14F-A23A-419B-B040-67536D44E826}"/>
              </a:ext>
            </a:extLst>
          </p:cNvPr>
          <p:cNvSpPr>
            <a:spLocks noGrp="1"/>
          </p:cNvSpPr>
          <p:nvPr>
            <p:ph type="pic" sz="quarter" idx="15"/>
          </p:nvPr>
        </p:nvSpPr>
        <p:spPr>
          <a:xfrm>
            <a:off x="6382115" y="3531870"/>
            <a:ext cx="3084612" cy="3326130"/>
          </a:xfrm>
          <a:custGeom>
            <a:avLst/>
            <a:gdLst>
              <a:gd name="connsiteX0" fmla="*/ 1645 w 3084612"/>
              <a:gd name="connsiteY0" fmla="*/ 0 h 3326130"/>
              <a:gd name="connsiteX1" fmla="*/ 3084612 w 3084612"/>
              <a:gd name="connsiteY1" fmla="*/ 0 h 3326130"/>
              <a:gd name="connsiteX2" fmla="*/ 3084612 w 3084612"/>
              <a:gd name="connsiteY2" fmla="*/ 3326130 h 3326130"/>
              <a:gd name="connsiteX3" fmla="*/ 2740651 w 3084612"/>
              <a:gd name="connsiteY3" fmla="*/ 3326130 h 3326130"/>
              <a:gd name="connsiteX4" fmla="*/ 2525231 w 3084612"/>
              <a:gd name="connsiteY4" fmla="*/ 3326130 h 3326130"/>
              <a:gd name="connsiteX5" fmla="*/ 2412471 w 3084612"/>
              <a:gd name="connsiteY5" fmla="*/ 3248247 h 3326130"/>
              <a:gd name="connsiteX6" fmla="*/ 1891184 w 3084612"/>
              <a:gd name="connsiteY6" fmla="*/ 2839937 h 3326130"/>
              <a:gd name="connsiteX7" fmla="*/ 0 w 3084612"/>
              <a:gd name="connsiteY7" fmla="*/ 69643 h 332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4612" h="3326130">
                <a:moveTo>
                  <a:pt x="1645" y="0"/>
                </a:moveTo>
                <a:lnTo>
                  <a:pt x="3084612" y="0"/>
                </a:lnTo>
                <a:lnTo>
                  <a:pt x="3084612" y="3326130"/>
                </a:lnTo>
                <a:lnTo>
                  <a:pt x="2740651" y="3326130"/>
                </a:lnTo>
                <a:lnTo>
                  <a:pt x="2525231" y="3326130"/>
                </a:lnTo>
                <a:lnTo>
                  <a:pt x="2412471" y="3248247"/>
                </a:lnTo>
                <a:cubicBezTo>
                  <a:pt x="2237092" y="3119963"/>
                  <a:pt x="2064933" y="2981395"/>
                  <a:pt x="1891184" y="2839937"/>
                </a:cubicBezTo>
                <a:cubicBezTo>
                  <a:pt x="937066" y="2063157"/>
                  <a:pt x="0" y="1425505"/>
                  <a:pt x="0" y="69643"/>
                </a:cubicBezTo>
                <a:close/>
              </a:path>
            </a:pathLst>
          </a:custGeom>
          <a:solidFill>
            <a:schemeClr val="accent4"/>
          </a:solidFill>
        </p:spPr>
        <p:txBody>
          <a:bodyPr wrap="square">
            <a:noAutofit/>
          </a:bodyPr>
          <a:lstStyle/>
          <a:p>
            <a:r>
              <a:rPr lang="en-US"/>
              <a:t>Click icon to add picture</a:t>
            </a:r>
          </a:p>
        </p:txBody>
      </p:sp>
      <p:sp>
        <p:nvSpPr>
          <p:cNvPr id="16" name="Picture Placeholder 14">
            <a:extLst>
              <a:ext uri="{FF2B5EF4-FFF2-40B4-BE49-F238E27FC236}">
                <a16:creationId xmlns:a16="http://schemas.microsoft.com/office/drawing/2014/main" id="{FBD28C77-1B8B-41DB-98BB-E89DACE8B1D9}"/>
              </a:ext>
            </a:extLst>
          </p:cNvPr>
          <p:cNvSpPr>
            <a:spLocks noGrp="1"/>
          </p:cNvSpPr>
          <p:nvPr>
            <p:ph type="pic" sz="quarter" idx="16"/>
          </p:nvPr>
        </p:nvSpPr>
        <p:spPr>
          <a:xfrm>
            <a:off x="9534858" y="3531870"/>
            <a:ext cx="2679700" cy="3326130"/>
          </a:xfrm>
          <a:solidFill>
            <a:schemeClr val="accent4"/>
          </a:solidFill>
        </p:spPr>
        <p:txBody>
          <a:bodyPr/>
          <a:lstStyle/>
          <a:p>
            <a:r>
              <a:rPr lang="en-US"/>
              <a:t>Click icon to add picture</a:t>
            </a:r>
          </a:p>
        </p:txBody>
      </p:sp>
      <p:sp>
        <p:nvSpPr>
          <p:cNvPr id="17" name="Date Placeholder 9">
            <a:extLst>
              <a:ext uri="{FF2B5EF4-FFF2-40B4-BE49-F238E27FC236}">
                <a16:creationId xmlns:a16="http://schemas.microsoft.com/office/drawing/2014/main" id="{E68894E0-DA12-40BB-B505-EB84F08C65F1}"/>
              </a:ext>
            </a:extLst>
          </p:cNvPr>
          <p:cNvSpPr>
            <a:spLocks noGrp="1"/>
          </p:cNvSpPr>
          <p:nvPr>
            <p:ph type="dt" sz="half" idx="10"/>
          </p:nvPr>
        </p:nvSpPr>
        <p:spPr>
          <a:xfrm>
            <a:off x="7854696" y="6172200"/>
            <a:ext cx="2843784" cy="457200"/>
          </a:xfrm>
          <a:prstGeom prst="rect">
            <a:avLst/>
          </a:prstGeom>
        </p:spPr>
        <p:txBody>
          <a:bodyPr/>
          <a:lstStyle>
            <a:lvl1pPr>
              <a:defRPr>
                <a:solidFill>
                  <a:schemeClr val="bg1"/>
                </a:solidFill>
              </a:defRPr>
            </a:lvl1pPr>
          </a:lstStyle>
          <a:p>
            <a:r>
              <a:rPr lang="en-US"/>
              <a:t>2/3/20XX</a:t>
            </a:r>
          </a:p>
        </p:txBody>
      </p:sp>
      <p:sp>
        <p:nvSpPr>
          <p:cNvPr id="14" name="Slide Number Placeholder 31">
            <a:extLst>
              <a:ext uri="{FF2B5EF4-FFF2-40B4-BE49-F238E27FC236}">
                <a16:creationId xmlns:a16="http://schemas.microsoft.com/office/drawing/2014/main" id="{E3416EBC-370F-44EC-82B2-260F9C0CF74A}"/>
              </a:ext>
            </a:extLst>
          </p:cNvPr>
          <p:cNvSpPr>
            <a:spLocks noGrp="1"/>
          </p:cNvSpPr>
          <p:nvPr>
            <p:ph type="sldNum" sz="quarter" idx="12"/>
          </p:nvPr>
        </p:nvSpPr>
        <p:spPr>
          <a:xfrm>
            <a:off x="10712410" y="6172200"/>
            <a:ext cx="775429" cy="457200"/>
          </a:xfrm>
        </p:spPr>
        <p:txBody>
          <a:bodyPr/>
          <a:lstStyle>
            <a:lvl1pPr algn="ctr">
              <a:defRPr>
                <a:solidFill>
                  <a:schemeClr val="bg1"/>
                </a:solidFill>
                <a:effectLst>
                  <a:outerShdw blurRad="38100" dist="38100" dir="2700000" algn="tl">
                    <a:srgbClr val="000000">
                      <a:alpha val="43137"/>
                    </a:srgbClr>
                  </a:outerShdw>
                </a:effectLst>
              </a:defRPr>
            </a:lvl1pPr>
          </a:lstStyle>
          <a:p>
            <a:fld id="{FAEF9944-A4F6-4C59-AEBD-678D6480B8EA}" type="slidenum">
              <a:rPr lang="en-US" smtClean="0"/>
              <a:pPr/>
              <a:t>‹#›</a:t>
            </a:fld>
            <a:endParaRPr lang="en-US"/>
          </a:p>
        </p:txBody>
      </p:sp>
    </p:spTree>
    <p:extLst>
      <p:ext uri="{BB962C8B-B14F-4D97-AF65-F5344CB8AC3E}">
        <p14:creationId xmlns:p14="http://schemas.microsoft.com/office/powerpoint/2010/main" val="61659562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22/01/2026</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3"/>
                </a:solidFill>
              </a:defRPr>
            </a:lvl1pPr>
          </a:lstStyle>
          <a:p>
            <a:r>
              <a:rPr lang="fr-FR" err="1"/>
              <a:t>www.interpreter.eu</a:t>
            </a:r>
            <a:endParaRPr lang="fr-FR"/>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87860138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929323-2B2E-BD4D-9BCF-B88B4E901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94AC911D-D7E0-034A-B473-94C2CC3AC8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4" name="Date Placeholder 3">
            <a:extLst>
              <a:ext uri="{FF2B5EF4-FFF2-40B4-BE49-F238E27FC236}">
                <a16:creationId xmlns:a16="http://schemas.microsoft.com/office/drawing/2014/main" id="{396D5937-B151-8346-BA86-5B705EC6F1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62492-CE1B-5E4D-88D8-3DF05275B201}" type="datetimeFigureOut">
              <a:rPr lang="fr-FR" smtClean="0"/>
              <a:t>22/01/2026</a:t>
            </a:fld>
            <a:endParaRPr lang="fr-FR"/>
          </a:p>
        </p:txBody>
      </p:sp>
      <p:sp>
        <p:nvSpPr>
          <p:cNvPr id="5" name="Footer Placeholder 4">
            <a:extLst>
              <a:ext uri="{FF2B5EF4-FFF2-40B4-BE49-F238E27FC236}">
                <a16:creationId xmlns:a16="http://schemas.microsoft.com/office/drawing/2014/main" id="{5518B2A9-AD8B-F841-A28C-B1F697E55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400D4"/>
                </a:solidFill>
              </a:defRPr>
            </a:lvl1pPr>
          </a:lstStyle>
          <a:p>
            <a:endParaRPr lang="fr-FR"/>
          </a:p>
        </p:txBody>
      </p:sp>
      <p:sp>
        <p:nvSpPr>
          <p:cNvPr id="6" name="Slide Number Placeholder 5">
            <a:extLst>
              <a:ext uri="{FF2B5EF4-FFF2-40B4-BE49-F238E27FC236}">
                <a16:creationId xmlns:a16="http://schemas.microsoft.com/office/drawing/2014/main" id="{A0E5D742-4A6F-CD45-8767-C2D8E3B71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FF096E-5E8D-2143-AB0D-7BD8B729B475}" type="slidenum">
              <a:rPr lang="fr-FR" smtClean="0"/>
              <a:t>‹#›</a:t>
            </a:fld>
            <a:endParaRPr lang="fr-FR"/>
          </a:p>
        </p:txBody>
      </p:sp>
    </p:spTree>
    <p:extLst>
      <p:ext uri="{BB962C8B-B14F-4D97-AF65-F5344CB8AC3E}">
        <p14:creationId xmlns:p14="http://schemas.microsoft.com/office/powerpoint/2010/main" val="108063954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F042CE-22C9-5059-9061-65FC3D120C92}"/>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B64FCC3-4ED9-7C40-992B-524D9160F6DB}"/>
              </a:ext>
            </a:extLst>
          </p:cNvPr>
          <p:cNvSpPr>
            <a:spLocks noGrp="1"/>
          </p:cNvSpPr>
          <p:nvPr>
            <p:ph type="title"/>
          </p:nvPr>
        </p:nvSpPr>
        <p:spPr>
          <a:xfrm>
            <a:off x="838200" y="730467"/>
            <a:ext cx="10515600" cy="1012610"/>
          </a:xfrm>
          <a:prstGeom prst="rect">
            <a:avLst/>
          </a:prstGeom>
        </p:spPr>
        <p:txBody>
          <a:bodyPr vert="horz" lIns="91440" tIns="45720" rIns="91440" bIns="45720" rtlCol="0" anchor="ctr">
            <a:normAutofit/>
          </a:bodyPr>
          <a:lstStyle/>
          <a:p>
            <a:r>
              <a:rPr lang="en-GB"/>
              <a:t>Click to edit Master title style</a:t>
            </a:r>
            <a:endParaRPr lang="fr-FR"/>
          </a:p>
        </p:txBody>
      </p:sp>
      <p:sp>
        <p:nvSpPr>
          <p:cNvPr id="3" name="Text Placeholder 2">
            <a:extLst>
              <a:ext uri="{FF2B5EF4-FFF2-40B4-BE49-F238E27FC236}">
                <a16:creationId xmlns:a16="http://schemas.microsoft.com/office/drawing/2014/main" id="{F15DBC9A-8333-6048-BC05-1594301D1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13" name="Date Placeholder 3">
            <a:extLst>
              <a:ext uri="{FF2B5EF4-FFF2-40B4-BE49-F238E27FC236}">
                <a16:creationId xmlns:a16="http://schemas.microsoft.com/office/drawing/2014/main" id="{9C8A6296-EF44-47DD-91A2-DA8C89B6A9FE}"/>
              </a:ext>
            </a:extLst>
          </p:cNvPr>
          <p:cNvSpPr txBox="1">
            <a:spLocks/>
          </p:cNvSpPr>
          <p:nvPr userDrawn="1"/>
        </p:nvSpPr>
        <p:spPr>
          <a:xfrm>
            <a:off x="10430256" y="6366764"/>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62492-CE1B-5E4D-88D8-3DF05275B201}" type="datetimeFigureOut">
              <a:rPr lang="fr-FR" b="1" smtClean="0">
                <a:solidFill>
                  <a:schemeClr val="tx1"/>
                </a:solidFill>
              </a:rPr>
              <a:pPr/>
              <a:t>22/01/2026</a:t>
            </a:fld>
            <a:endParaRPr lang="fr-FR" b="1">
              <a:solidFill>
                <a:schemeClr val="tx1"/>
              </a:solidFill>
            </a:endParaRPr>
          </a:p>
        </p:txBody>
      </p:sp>
      <p:sp>
        <p:nvSpPr>
          <p:cNvPr id="14" name="Slide Number Placeholder 5">
            <a:extLst>
              <a:ext uri="{FF2B5EF4-FFF2-40B4-BE49-F238E27FC236}">
                <a16:creationId xmlns:a16="http://schemas.microsoft.com/office/drawing/2014/main" id="{4EB2A92B-F75B-4D00-93E6-F850831FF877}"/>
              </a:ext>
            </a:extLst>
          </p:cNvPr>
          <p:cNvSpPr txBox="1">
            <a:spLocks/>
          </p:cNvSpPr>
          <p:nvPr userDrawn="1"/>
        </p:nvSpPr>
        <p:spPr>
          <a:xfrm>
            <a:off x="5896356" y="6366763"/>
            <a:ext cx="3992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FF096E-5E8D-2143-AB0D-7BD8B729B475}" type="slidenum">
              <a:rPr lang="fr-FR" smtClean="0">
                <a:solidFill>
                  <a:schemeClr val="tx1"/>
                </a:solidFill>
              </a:rPr>
              <a:pPr/>
              <a:t>‹#›</a:t>
            </a:fld>
            <a:endParaRPr lang="fr-FR">
              <a:solidFill>
                <a:schemeClr val="tx1"/>
              </a:solidFill>
            </a:endParaRPr>
          </a:p>
        </p:txBody>
      </p:sp>
      <p:pic>
        <p:nvPicPr>
          <p:cNvPr id="8" name="Picture 7">
            <a:extLst>
              <a:ext uri="{FF2B5EF4-FFF2-40B4-BE49-F238E27FC236}">
                <a16:creationId xmlns:a16="http://schemas.microsoft.com/office/drawing/2014/main" id="{C69A14F9-57FD-629A-3928-F93A1C1021BD}"/>
              </a:ext>
            </a:extLst>
          </p:cNvPr>
          <p:cNvPicPr>
            <a:picLocks noChangeAspect="1"/>
          </p:cNvPicPr>
          <p:nvPr userDrawn="1"/>
        </p:nvPicPr>
        <p:blipFill>
          <a:blip r:embed="rId14"/>
          <a:stretch>
            <a:fillRect/>
          </a:stretch>
        </p:blipFill>
        <p:spPr>
          <a:xfrm>
            <a:off x="838200" y="182525"/>
            <a:ext cx="1761748" cy="358141"/>
          </a:xfrm>
          <a:prstGeom prst="rect">
            <a:avLst/>
          </a:prstGeom>
        </p:spPr>
      </p:pic>
    </p:spTree>
    <p:extLst>
      <p:ext uri="{BB962C8B-B14F-4D97-AF65-F5344CB8AC3E}">
        <p14:creationId xmlns:p14="http://schemas.microsoft.com/office/powerpoint/2010/main" val="3705470292"/>
      </p:ext>
    </p:extLst>
  </p:cSld>
  <p:clrMap bg1="lt1" tx1="dk1" bg2="lt2" tx2="dk2" accent1="accent1" accent2="accent2" accent3="accent3" accent4="accent4" accent5="accent5" accent6="accent6" hlink="hlink" folHlink="folHlink"/>
  <p:sldLayoutIdLst>
    <p:sldLayoutId id="2147483651" r:id="rId1"/>
    <p:sldLayoutId id="2147483653" r:id="rId2"/>
    <p:sldLayoutId id="2147483662" r:id="rId3"/>
    <p:sldLayoutId id="2147483654" r:id="rId4"/>
    <p:sldLayoutId id="2147483655" r:id="rId5"/>
    <p:sldLayoutId id="2147483656" r:id="rId6"/>
    <p:sldLayoutId id="2147483657" r:id="rId7"/>
    <p:sldLayoutId id="2147483658" r:id="rId8"/>
    <p:sldLayoutId id="2147483659" r:id="rId9"/>
    <p:sldLayoutId id="2147483672" r:id="rId10"/>
    <p:sldLayoutId id="2147483674" r:id="rId11"/>
  </p:sldLayoutIdLst>
  <p:txStyles>
    <p:titleStyle>
      <a:lvl1pPr algn="l" defTabSz="914400" rtl="0" eaLnBrk="1" latinLnBrk="0" hangingPunct="1">
        <a:lnSpc>
          <a:spcPct val="90000"/>
        </a:lnSpc>
        <a:spcBef>
          <a:spcPct val="0"/>
        </a:spcBef>
        <a:buNone/>
        <a:defRPr sz="4400" kern="1200">
          <a:solidFill>
            <a:srgbClr val="8DC75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hyperlink" Target="https://digitaf.eu/tools-data-and-projects-catalogue/tools/"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01D5-01B5-DB42-AC53-E526F750E5FF}"/>
              </a:ext>
            </a:extLst>
          </p:cNvPr>
          <p:cNvSpPr>
            <a:spLocks noGrp="1"/>
          </p:cNvSpPr>
          <p:nvPr>
            <p:ph type="ctrTitle"/>
          </p:nvPr>
        </p:nvSpPr>
        <p:spPr>
          <a:xfrm>
            <a:off x="703897" y="2505456"/>
            <a:ext cx="9046389" cy="798947"/>
          </a:xfrm>
        </p:spPr>
        <p:txBody>
          <a:bodyPr anchor="ctr">
            <a:normAutofit/>
          </a:bodyPr>
          <a:lstStyle/>
          <a:p>
            <a:r>
              <a:rPr lang="fr-FR" sz="4400" b="1" dirty="0"/>
              <a:t>EMANES ANNUAL CONFERENCE 2025</a:t>
            </a:r>
          </a:p>
        </p:txBody>
      </p:sp>
      <p:sp>
        <p:nvSpPr>
          <p:cNvPr id="3" name="Subtitle 2">
            <a:extLst>
              <a:ext uri="{FF2B5EF4-FFF2-40B4-BE49-F238E27FC236}">
                <a16:creationId xmlns:a16="http://schemas.microsoft.com/office/drawing/2014/main" id="{7B61CF4D-9E7D-C94D-9057-821CD7504B9C}"/>
              </a:ext>
            </a:extLst>
          </p:cNvPr>
          <p:cNvSpPr>
            <a:spLocks noGrp="1"/>
          </p:cNvSpPr>
          <p:nvPr>
            <p:ph type="subTitle" idx="1"/>
          </p:nvPr>
        </p:nvSpPr>
        <p:spPr>
          <a:xfrm>
            <a:off x="703897" y="3429000"/>
            <a:ext cx="10361805" cy="698124"/>
          </a:xfrm>
        </p:spPr>
        <p:txBody>
          <a:bodyPr vert="horz" lIns="91440" tIns="45720" rIns="91440" bIns="45720" rtlCol="0" anchor="ctr">
            <a:normAutofit/>
          </a:bodyPr>
          <a:lstStyle/>
          <a:p>
            <a:r>
              <a:rPr lang="en-US" sz="3200" b="1" dirty="0"/>
              <a:t>Finance Scheme for upscaling Regenerative Agroforestry</a:t>
            </a:r>
            <a:endParaRPr lang="fr-FR" sz="3600" b="1" dirty="0"/>
          </a:p>
        </p:txBody>
      </p:sp>
      <p:pic>
        <p:nvPicPr>
          <p:cNvPr id="4" name="Picture 1" descr="A blue and white logo&#10;&#10;Description automatically generated">
            <a:extLst>
              <a:ext uri="{FF2B5EF4-FFF2-40B4-BE49-F238E27FC236}">
                <a16:creationId xmlns:a16="http://schemas.microsoft.com/office/drawing/2014/main" id="{009A7077-ED4C-E197-7417-5808495A3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8892" y="691803"/>
            <a:ext cx="1080655" cy="1413715"/>
          </a:xfrm>
          <a:prstGeom prst="rect">
            <a:avLst/>
          </a:prstGeom>
        </p:spPr>
      </p:pic>
      <p:sp>
        <p:nvSpPr>
          <p:cNvPr id="5" name="Subtitle 2">
            <a:extLst>
              <a:ext uri="{FF2B5EF4-FFF2-40B4-BE49-F238E27FC236}">
                <a16:creationId xmlns:a16="http://schemas.microsoft.com/office/drawing/2014/main" id="{CEBDAB57-ACC3-C869-77DB-400F0A071675}"/>
              </a:ext>
            </a:extLst>
          </p:cNvPr>
          <p:cNvSpPr txBox="1">
            <a:spLocks/>
          </p:cNvSpPr>
          <p:nvPr/>
        </p:nvSpPr>
        <p:spPr>
          <a:xfrm>
            <a:off x="747501" y="4399411"/>
            <a:ext cx="9999610" cy="51051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C1865B"/>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Tiago Zibecchi, EMEA Researcher</a:t>
            </a:r>
            <a:endParaRPr lang="fr-FR" sz="2800" b="1" dirty="0"/>
          </a:p>
        </p:txBody>
      </p:sp>
    </p:spTree>
    <p:extLst>
      <p:ext uri="{BB962C8B-B14F-4D97-AF65-F5344CB8AC3E}">
        <p14:creationId xmlns:p14="http://schemas.microsoft.com/office/powerpoint/2010/main" val="91187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370E2-A6F2-9ED0-7667-21D77E4D240E}"/>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B9F9E6EB-7391-91B3-0BE6-A34C71FB3835}"/>
              </a:ext>
            </a:extLst>
          </p:cNvPr>
          <p:cNvPicPr>
            <a:picLocks noChangeAspect="1"/>
          </p:cNvPicPr>
          <p:nvPr/>
        </p:nvPicPr>
        <p:blipFill>
          <a:blip r:embed="rId2"/>
          <a:stretch>
            <a:fillRect/>
          </a:stretch>
        </p:blipFill>
        <p:spPr>
          <a:xfrm>
            <a:off x="201368" y="1964134"/>
            <a:ext cx="5167971" cy="4381541"/>
          </a:xfrm>
          <a:prstGeom prst="rect">
            <a:avLst/>
          </a:prstGeom>
        </p:spPr>
      </p:pic>
      <p:sp>
        <p:nvSpPr>
          <p:cNvPr id="9" name="Título 1">
            <a:extLst>
              <a:ext uri="{FF2B5EF4-FFF2-40B4-BE49-F238E27FC236}">
                <a16:creationId xmlns:a16="http://schemas.microsoft.com/office/drawing/2014/main" id="{9710A554-3280-EEA3-9A9F-47DECAC3CF26}"/>
              </a:ext>
            </a:extLst>
          </p:cNvPr>
          <p:cNvSpPr txBox="1">
            <a:spLocks/>
          </p:cNvSpPr>
          <p:nvPr/>
        </p:nvSpPr>
        <p:spPr>
          <a:xfrm>
            <a:off x="1474865" y="645266"/>
            <a:ext cx="9283460"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s-ES" sz="3600" b="1" dirty="0" err="1">
                <a:solidFill>
                  <a:schemeClr val="tx1"/>
                </a:solidFill>
                <a:latin typeface="+mn-lt"/>
              </a:rPr>
              <a:t>Financing</a:t>
            </a:r>
            <a:r>
              <a:rPr lang="es-ES" sz="3600" b="1" dirty="0">
                <a:solidFill>
                  <a:schemeClr val="tx1"/>
                </a:solidFill>
                <a:latin typeface="+mn-lt"/>
              </a:rPr>
              <a:t> </a:t>
            </a:r>
            <a:r>
              <a:rPr lang="es-ES" sz="3600" b="1" dirty="0" err="1">
                <a:solidFill>
                  <a:schemeClr val="tx1"/>
                </a:solidFill>
                <a:latin typeface="+mn-lt"/>
              </a:rPr>
              <a:t>Scheme</a:t>
            </a:r>
            <a:r>
              <a:rPr lang="es-ES" sz="3600" b="1" dirty="0">
                <a:solidFill>
                  <a:schemeClr val="tx1"/>
                </a:solidFill>
                <a:latin typeface="+mn-lt"/>
              </a:rPr>
              <a:t> Living </a:t>
            </a:r>
            <a:r>
              <a:rPr lang="es-ES" sz="3600" b="1" dirty="0" err="1">
                <a:solidFill>
                  <a:schemeClr val="tx1"/>
                </a:solidFill>
                <a:latin typeface="+mn-lt"/>
              </a:rPr>
              <a:t>Labs'Application</a:t>
            </a:r>
          </a:p>
        </p:txBody>
      </p:sp>
      <p:pic>
        <p:nvPicPr>
          <p:cNvPr id="11" name="Imagen 10">
            <a:extLst>
              <a:ext uri="{FF2B5EF4-FFF2-40B4-BE49-F238E27FC236}">
                <a16:creationId xmlns:a16="http://schemas.microsoft.com/office/drawing/2014/main" id="{25B5D6AD-7C6D-F7B0-81F8-29FA1337B27C}"/>
              </a:ext>
            </a:extLst>
          </p:cNvPr>
          <p:cNvPicPr>
            <a:picLocks noChangeAspect="1"/>
          </p:cNvPicPr>
          <p:nvPr/>
        </p:nvPicPr>
        <p:blipFill>
          <a:blip r:embed="rId3"/>
          <a:stretch>
            <a:fillRect/>
          </a:stretch>
        </p:blipFill>
        <p:spPr>
          <a:xfrm>
            <a:off x="5870113" y="2032485"/>
            <a:ext cx="5881325" cy="1558080"/>
          </a:xfrm>
          <a:prstGeom prst="rect">
            <a:avLst/>
          </a:prstGeom>
        </p:spPr>
      </p:pic>
      <p:pic>
        <p:nvPicPr>
          <p:cNvPr id="14" name="Imagen 13">
            <a:extLst>
              <a:ext uri="{FF2B5EF4-FFF2-40B4-BE49-F238E27FC236}">
                <a16:creationId xmlns:a16="http://schemas.microsoft.com/office/drawing/2014/main" id="{9426AF82-39A3-1603-F3D4-BB0B0268C0EB}"/>
              </a:ext>
            </a:extLst>
          </p:cNvPr>
          <p:cNvPicPr>
            <a:picLocks noChangeAspect="1"/>
          </p:cNvPicPr>
          <p:nvPr/>
        </p:nvPicPr>
        <p:blipFill>
          <a:blip r:embed="rId4"/>
          <a:stretch>
            <a:fillRect/>
          </a:stretch>
        </p:blipFill>
        <p:spPr>
          <a:xfrm>
            <a:off x="5870113" y="3803218"/>
            <a:ext cx="5881325" cy="1219510"/>
          </a:xfrm>
          <a:prstGeom prst="rect">
            <a:avLst/>
          </a:prstGeom>
        </p:spPr>
      </p:pic>
      <p:sp>
        <p:nvSpPr>
          <p:cNvPr id="15" name="CuadroTexto 14">
            <a:extLst>
              <a:ext uri="{FF2B5EF4-FFF2-40B4-BE49-F238E27FC236}">
                <a16:creationId xmlns:a16="http://schemas.microsoft.com/office/drawing/2014/main" id="{205A54F4-9327-B6FD-7324-FE8C9EEEC641}"/>
              </a:ext>
            </a:extLst>
          </p:cNvPr>
          <p:cNvSpPr txBox="1"/>
          <p:nvPr/>
        </p:nvSpPr>
        <p:spPr>
          <a:xfrm>
            <a:off x="5870113" y="1556827"/>
            <a:ext cx="4742156" cy="369332"/>
          </a:xfrm>
          <a:prstGeom prst="rect">
            <a:avLst/>
          </a:prstGeom>
          <a:noFill/>
        </p:spPr>
        <p:txBody>
          <a:bodyPr wrap="square" rtlCol="0">
            <a:spAutoFit/>
          </a:bodyPr>
          <a:lstStyle/>
          <a:p>
            <a:r>
              <a:rPr lang="es-ES" b="1" dirty="0" err="1"/>
              <a:t>ReForest</a:t>
            </a:r>
            <a:r>
              <a:rPr lang="es-ES" b="1" dirty="0"/>
              <a:t> Living </a:t>
            </a:r>
            <a:r>
              <a:rPr lang="es-ES" b="1" dirty="0" err="1"/>
              <a:t>Labs</a:t>
            </a:r>
            <a:r>
              <a:rPr lang="es-ES" b="1" dirty="0"/>
              <a:t> – </a:t>
            </a:r>
            <a:r>
              <a:rPr lang="es-ES" b="1" dirty="0" err="1"/>
              <a:t>Discriptive</a:t>
            </a:r>
            <a:r>
              <a:rPr lang="es-ES" b="1" dirty="0"/>
              <a:t> Data</a:t>
            </a:r>
          </a:p>
        </p:txBody>
      </p:sp>
      <p:sp>
        <p:nvSpPr>
          <p:cNvPr id="16" name="CuadroTexto 15">
            <a:extLst>
              <a:ext uri="{FF2B5EF4-FFF2-40B4-BE49-F238E27FC236}">
                <a16:creationId xmlns:a16="http://schemas.microsoft.com/office/drawing/2014/main" id="{B094BF01-607D-091E-A79E-3076ECB3EBF0}"/>
              </a:ext>
            </a:extLst>
          </p:cNvPr>
          <p:cNvSpPr txBox="1"/>
          <p:nvPr/>
        </p:nvSpPr>
        <p:spPr>
          <a:xfrm>
            <a:off x="5870113" y="5251790"/>
            <a:ext cx="5881325" cy="584775"/>
          </a:xfrm>
          <a:prstGeom prst="rect">
            <a:avLst/>
          </a:prstGeom>
          <a:noFill/>
        </p:spPr>
        <p:txBody>
          <a:bodyPr wrap="square" rtlCol="0">
            <a:spAutoFit/>
          </a:bodyPr>
          <a:lstStyle/>
          <a:p>
            <a:r>
              <a:rPr lang="es-ES" sz="1600" dirty="0" err="1"/>
              <a:t>Belgium</a:t>
            </a:r>
            <a:r>
              <a:rPr lang="es-ES" sz="1600" dirty="0"/>
              <a:t> (1); Bulgaria (1); </a:t>
            </a:r>
            <a:r>
              <a:rPr lang="es-ES" sz="1600" dirty="0" err="1"/>
              <a:t>Czech</a:t>
            </a:r>
            <a:r>
              <a:rPr lang="es-ES" sz="1600" dirty="0"/>
              <a:t> </a:t>
            </a:r>
            <a:r>
              <a:rPr lang="es-ES" sz="1600" dirty="0" err="1"/>
              <a:t>Republic</a:t>
            </a:r>
            <a:r>
              <a:rPr lang="es-ES" sz="1600" dirty="0"/>
              <a:t> (2); </a:t>
            </a:r>
            <a:r>
              <a:rPr lang="es-ES" sz="1600" dirty="0" err="1"/>
              <a:t>Denmark</a:t>
            </a:r>
            <a:r>
              <a:rPr lang="es-ES" sz="1600" dirty="0"/>
              <a:t> (1); </a:t>
            </a:r>
            <a:r>
              <a:rPr lang="es-ES" sz="1600" dirty="0" err="1"/>
              <a:t>Germany</a:t>
            </a:r>
            <a:r>
              <a:rPr lang="es-ES" sz="1600" dirty="0"/>
              <a:t> (1); </a:t>
            </a:r>
            <a:r>
              <a:rPr lang="es-ES" sz="1600" dirty="0" err="1"/>
              <a:t>Hungary</a:t>
            </a:r>
            <a:r>
              <a:rPr lang="es-ES" sz="1600" dirty="0"/>
              <a:t> (3); </a:t>
            </a:r>
            <a:r>
              <a:rPr lang="es-ES" sz="1600" dirty="0" err="1"/>
              <a:t>England</a:t>
            </a:r>
            <a:r>
              <a:rPr lang="es-ES" sz="1600" dirty="0"/>
              <a:t> (5) </a:t>
            </a:r>
          </a:p>
        </p:txBody>
      </p:sp>
      <p:sp>
        <p:nvSpPr>
          <p:cNvPr id="17" name="Rectángulo 3">
            <a:extLst>
              <a:ext uri="{FF2B5EF4-FFF2-40B4-BE49-F238E27FC236}">
                <a16:creationId xmlns:a16="http://schemas.microsoft.com/office/drawing/2014/main" id="{EAF7293F-3574-9589-5DD7-0FA44D084F8C}"/>
              </a:ext>
            </a:extLst>
          </p:cNvPr>
          <p:cNvSpPr/>
          <p:nvPr/>
        </p:nvSpPr>
        <p:spPr>
          <a:xfrm>
            <a:off x="9004105" y="2280188"/>
            <a:ext cx="606677" cy="999724"/>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s-ES"/>
          </a:p>
        </p:txBody>
      </p:sp>
      <p:sp>
        <p:nvSpPr>
          <p:cNvPr id="18" name="Rectángulo 3">
            <a:extLst>
              <a:ext uri="{FF2B5EF4-FFF2-40B4-BE49-F238E27FC236}">
                <a16:creationId xmlns:a16="http://schemas.microsoft.com/office/drawing/2014/main" id="{F8D3232D-8858-C0AD-CD37-4BDF2F7FF4E5}"/>
              </a:ext>
            </a:extLst>
          </p:cNvPr>
          <p:cNvSpPr/>
          <p:nvPr/>
        </p:nvSpPr>
        <p:spPr>
          <a:xfrm>
            <a:off x="9004464" y="4023004"/>
            <a:ext cx="606677" cy="999724"/>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s-ES"/>
          </a:p>
        </p:txBody>
      </p:sp>
      <p:cxnSp>
        <p:nvCxnSpPr>
          <p:cNvPr id="21" name="Conector recto 20">
            <a:extLst>
              <a:ext uri="{FF2B5EF4-FFF2-40B4-BE49-F238E27FC236}">
                <a16:creationId xmlns:a16="http://schemas.microsoft.com/office/drawing/2014/main" id="{C7CF7892-C5C1-D972-FBA2-703B392CA20D}"/>
              </a:ext>
            </a:extLst>
          </p:cNvPr>
          <p:cNvCxnSpPr>
            <a:cxnSpLocks/>
          </p:cNvCxnSpPr>
          <p:nvPr/>
        </p:nvCxnSpPr>
        <p:spPr>
          <a:xfrm>
            <a:off x="637480" y="2290152"/>
            <a:ext cx="955347"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5F70458D-BF3D-BA35-1FAA-6FC7EBF59C4F}"/>
              </a:ext>
            </a:extLst>
          </p:cNvPr>
          <p:cNvCxnSpPr>
            <a:cxnSpLocks/>
          </p:cNvCxnSpPr>
          <p:nvPr/>
        </p:nvCxnSpPr>
        <p:spPr>
          <a:xfrm>
            <a:off x="627183" y="3038542"/>
            <a:ext cx="1581512"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39381C97-08BE-41C5-C6D9-F75962998BD5}"/>
              </a:ext>
            </a:extLst>
          </p:cNvPr>
          <p:cNvCxnSpPr>
            <a:cxnSpLocks/>
          </p:cNvCxnSpPr>
          <p:nvPr/>
        </p:nvCxnSpPr>
        <p:spPr>
          <a:xfrm flipV="1">
            <a:off x="627183" y="4053645"/>
            <a:ext cx="1412547" cy="11524"/>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6668D5-BC36-5044-B375-F04BB6ACC539}"/>
              </a:ext>
            </a:extLst>
          </p:cNvPr>
          <p:cNvCxnSpPr>
            <a:cxnSpLocks/>
          </p:cNvCxnSpPr>
          <p:nvPr/>
        </p:nvCxnSpPr>
        <p:spPr>
          <a:xfrm>
            <a:off x="627183" y="5095942"/>
            <a:ext cx="667112"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20BFB280-8364-90C1-450A-86773D441785}"/>
              </a:ext>
            </a:extLst>
          </p:cNvPr>
          <p:cNvCxnSpPr>
            <a:cxnSpLocks/>
          </p:cNvCxnSpPr>
          <p:nvPr/>
        </p:nvCxnSpPr>
        <p:spPr>
          <a:xfrm>
            <a:off x="627183" y="5844689"/>
            <a:ext cx="766504"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sp>
        <p:nvSpPr>
          <p:cNvPr id="3" name="Rectángulo 3">
            <a:extLst>
              <a:ext uri="{FF2B5EF4-FFF2-40B4-BE49-F238E27FC236}">
                <a16:creationId xmlns:a16="http://schemas.microsoft.com/office/drawing/2014/main" id="{021E8473-28BC-0711-A4FD-E1F52CA4B5E9}"/>
              </a:ext>
            </a:extLst>
          </p:cNvPr>
          <p:cNvSpPr/>
          <p:nvPr/>
        </p:nvSpPr>
        <p:spPr>
          <a:xfrm>
            <a:off x="5871667" y="2288427"/>
            <a:ext cx="956785" cy="999723"/>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s-ES"/>
          </a:p>
        </p:txBody>
      </p:sp>
      <p:sp>
        <p:nvSpPr>
          <p:cNvPr id="5" name="Rectángulo 3">
            <a:extLst>
              <a:ext uri="{FF2B5EF4-FFF2-40B4-BE49-F238E27FC236}">
                <a16:creationId xmlns:a16="http://schemas.microsoft.com/office/drawing/2014/main" id="{7085FDBF-E827-9085-9CFB-AE4B38480806}"/>
              </a:ext>
            </a:extLst>
          </p:cNvPr>
          <p:cNvSpPr/>
          <p:nvPr/>
        </p:nvSpPr>
        <p:spPr>
          <a:xfrm>
            <a:off x="5869608" y="4026611"/>
            <a:ext cx="956785" cy="999723"/>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s-ES"/>
          </a:p>
        </p:txBody>
      </p:sp>
      <p:sp>
        <p:nvSpPr>
          <p:cNvPr id="4" name="CuadroTexto 14">
            <a:extLst>
              <a:ext uri="{FF2B5EF4-FFF2-40B4-BE49-F238E27FC236}">
                <a16:creationId xmlns:a16="http://schemas.microsoft.com/office/drawing/2014/main" id="{8D277289-35F3-1C24-486C-DEE35B9BBAC0}"/>
              </a:ext>
            </a:extLst>
          </p:cNvPr>
          <p:cNvSpPr txBox="1"/>
          <p:nvPr/>
        </p:nvSpPr>
        <p:spPr>
          <a:xfrm>
            <a:off x="412426" y="1554618"/>
            <a:ext cx="4742156" cy="369332"/>
          </a:xfrm>
          <a:prstGeom prst="rect">
            <a:avLst/>
          </a:prstGeom>
          <a:noFill/>
        </p:spPr>
        <p:txBody>
          <a:bodyPr wrap="square" lIns="91440" tIns="45720" rIns="91440" bIns="45720" rtlCol="0" anchor="t">
            <a:spAutoFit/>
          </a:bodyPr>
          <a:lstStyle/>
          <a:p>
            <a:r>
              <a:rPr lang="es-ES" b="1"/>
              <a:t>Overall Data</a:t>
            </a:r>
          </a:p>
        </p:txBody>
      </p:sp>
    </p:spTree>
    <p:extLst>
      <p:ext uri="{BB962C8B-B14F-4D97-AF65-F5344CB8AC3E}">
        <p14:creationId xmlns:p14="http://schemas.microsoft.com/office/powerpoint/2010/main" val="329249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animBg="1"/>
      <p:bldP spid="18" grpId="0" animBg="1"/>
      <p:bldP spid="3" grpId="0" animBg="1"/>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15FB-188C-1213-FD0C-F9ED1605D469}"/>
            </a:ext>
          </a:extLst>
        </p:cNvPr>
        <p:cNvGrpSpPr/>
        <p:nvPr/>
      </p:nvGrpSpPr>
      <p:grpSpPr>
        <a:xfrm>
          <a:off x="0" y="0"/>
          <a:ext cx="0" cy="0"/>
          <a:chOff x="0" y="0"/>
          <a:chExt cx="0" cy="0"/>
        </a:xfrm>
      </p:grpSpPr>
      <p:pic>
        <p:nvPicPr>
          <p:cNvPr id="3" name="Picture 2" descr="A graph of numbers and percentages&#10;&#10;AI-generated content may be incorrect.">
            <a:extLst>
              <a:ext uri="{FF2B5EF4-FFF2-40B4-BE49-F238E27FC236}">
                <a16:creationId xmlns:a16="http://schemas.microsoft.com/office/drawing/2014/main" id="{5C36FBA2-C507-0C14-B9F6-4A3B976FCA43}"/>
              </a:ext>
            </a:extLst>
          </p:cNvPr>
          <p:cNvPicPr>
            <a:picLocks noChangeAspect="1"/>
          </p:cNvPicPr>
          <p:nvPr/>
        </p:nvPicPr>
        <p:blipFill>
          <a:blip r:embed="rId2"/>
          <a:stretch>
            <a:fillRect/>
          </a:stretch>
        </p:blipFill>
        <p:spPr>
          <a:xfrm>
            <a:off x="1313485" y="2105820"/>
            <a:ext cx="9565029" cy="3262586"/>
          </a:xfrm>
          <a:prstGeom prst="rect">
            <a:avLst/>
          </a:prstGeom>
        </p:spPr>
      </p:pic>
      <p:sp>
        <p:nvSpPr>
          <p:cNvPr id="4" name="Título 1">
            <a:extLst>
              <a:ext uri="{FF2B5EF4-FFF2-40B4-BE49-F238E27FC236}">
                <a16:creationId xmlns:a16="http://schemas.microsoft.com/office/drawing/2014/main" id="{BCBD2298-EF81-0F51-0E91-B89C0693CD3D}"/>
              </a:ext>
            </a:extLst>
          </p:cNvPr>
          <p:cNvSpPr txBox="1">
            <a:spLocks/>
          </p:cNvSpPr>
          <p:nvPr/>
        </p:nvSpPr>
        <p:spPr>
          <a:xfrm>
            <a:off x="826796" y="843263"/>
            <a:ext cx="10869246"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s-ES" sz="3600" b="1" dirty="0">
                <a:solidFill>
                  <a:schemeClr val="tx1"/>
                </a:solidFill>
                <a:latin typeface="+mn-lt"/>
                <a:ea typeface="Calibri Light"/>
                <a:cs typeface="Calibri Light"/>
              </a:rPr>
              <a:t>Living </a:t>
            </a:r>
            <a:r>
              <a:rPr lang="es-ES" sz="3600" b="1" err="1">
                <a:solidFill>
                  <a:schemeClr val="tx1"/>
                </a:solidFill>
                <a:latin typeface="+mn-lt"/>
                <a:ea typeface="Calibri Light"/>
                <a:cs typeface="Calibri Light"/>
              </a:rPr>
              <a:t>Labs</a:t>
            </a:r>
            <a:r>
              <a:rPr lang="es-ES" sz="3600" b="1" dirty="0">
                <a:solidFill>
                  <a:schemeClr val="tx1"/>
                </a:solidFill>
                <a:latin typeface="+mn-lt"/>
                <a:ea typeface="Calibri Light"/>
                <a:cs typeface="Calibri Light"/>
              </a:rPr>
              <a:t> </a:t>
            </a:r>
            <a:r>
              <a:rPr lang="es-ES" sz="3600" b="1" err="1">
                <a:solidFill>
                  <a:schemeClr val="tx1"/>
                </a:solidFill>
                <a:latin typeface="+mn-lt"/>
                <a:ea typeface="Calibri Light"/>
                <a:cs typeface="Calibri Light"/>
              </a:rPr>
              <a:t>Survey</a:t>
            </a:r>
            <a:r>
              <a:rPr lang="es-ES" sz="3600" b="1" dirty="0">
                <a:solidFill>
                  <a:schemeClr val="tx1"/>
                </a:solidFill>
                <a:latin typeface="+mn-lt"/>
                <a:ea typeface="Calibri Light"/>
                <a:cs typeface="Calibri Light"/>
              </a:rPr>
              <a:t> shows </a:t>
            </a:r>
          </a:p>
        </p:txBody>
      </p:sp>
    </p:spTree>
    <p:extLst>
      <p:ext uri="{BB962C8B-B14F-4D97-AF65-F5344CB8AC3E}">
        <p14:creationId xmlns:p14="http://schemas.microsoft.com/office/powerpoint/2010/main" val="52945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6110-B449-A5E6-5DB7-EFE75C98B50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C2D3769-38E7-AF0B-7468-C9B09A2CACDA}"/>
              </a:ext>
            </a:extLst>
          </p:cNvPr>
          <p:cNvSpPr txBox="1"/>
          <p:nvPr/>
        </p:nvSpPr>
        <p:spPr>
          <a:xfrm>
            <a:off x="594836" y="5291429"/>
            <a:ext cx="10573387" cy="646331"/>
          </a:xfrm>
          <a:prstGeom prst="rect">
            <a:avLst/>
          </a:prstGeom>
          <a:noFill/>
        </p:spPr>
        <p:txBody>
          <a:bodyPr wrap="square" rtlCol="0">
            <a:spAutoFit/>
          </a:bodyPr>
          <a:lstStyle/>
          <a:p>
            <a:r>
              <a:rPr lang="es-ES" i="1" dirty="0"/>
              <a:t>* Data </a:t>
            </a:r>
            <a:r>
              <a:rPr lang="es-ES" i="1" dirty="0" err="1"/>
              <a:t>Based</a:t>
            </a:r>
            <a:r>
              <a:rPr lang="es-ES" i="1" dirty="0"/>
              <a:t> </a:t>
            </a:r>
            <a:r>
              <a:rPr lang="es-ES" i="1" dirty="0" err="1"/>
              <a:t>on</a:t>
            </a:r>
            <a:r>
              <a:rPr lang="es-ES" i="1" dirty="0"/>
              <a:t> 38 Farmer responses </a:t>
            </a:r>
            <a:r>
              <a:rPr lang="es-ES" i="1" dirty="0" err="1"/>
              <a:t>from</a:t>
            </a:r>
            <a:r>
              <a:rPr lang="es-ES" i="1" dirty="0"/>
              <a:t> </a:t>
            </a:r>
            <a:r>
              <a:rPr lang="es-ES" i="1" dirty="0" err="1"/>
              <a:t>five</a:t>
            </a:r>
            <a:r>
              <a:rPr lang="es-ES" i="1" dirty="0"/>
              <a:t> EU </a:t>
            </a:r>
            <a:r>
              <a:rPr lang="es-ES" i="1" dirty="0" err="1"/>
              <a:t>countries</a:t>
            </a:r>
            <a:r>
              <a:rPr lang="es-ES" i="1" dirty="0"/>
              <a:t> (Bulgaria, </a:t>
            </a:r>
            <a:r>
              <a:rPr lang="es-ES" i="1" dirty="0" err="1"/>
              <a:t>Czechia</a:t>
            </a:r>
            <a:r>
              <a:rPr lang="es-ES" i="1" dirty="0"/>
              <a:t>, </a:t>
            </a:r>
            <a:r>
              <a:rPr lang="es-ES" i="1" dirty="0" err="1"/>
              <a:t>Germany</a:t>
            </a:r>
            <a:r>
              <a:rPr lang="es-ES" i="1" dirty="0"/>
              <a:t>, </a:t>
            </a:r>
            <a:r>
              <a:rPr lang="es-ES" i="1" dirty="0" err="1"/>
              <a:t>Hungary</a:t>
            </a:r>
            <a:r>
              <a:rPr lang="es-ES" i="1" dirty="0"/>
              <a:t> and </a:t>
            </a:r>
            <a:r>
              <a:rPr lang="es-ES" i="1" dirty="0" err="1"/>
              <a:t>the</a:t>
            </a:r>
            <a:r>
              <a:rPr lang="es-ES" i="1" dirty="0"/>
              <a:t> UK) </a:t>
            </a:r>
            <a:r>
              <a:rPr lang="es-ES" i="1" dirty="0" err="1"/>
              <a:t>under</a:t>
            </a:r>
            <a:r>
              <a:rPr lang="es-ES" i="1" dirty="0"/>
              <a:t> </a:t>
            </a:r>
            <a:r>
              <a:rPr lang="es-ES" i="1" dirty="0" err="1"/>
              <a:t>the</a:t>
            </a:r>
            <a:r>
              <a:rPr lang="es-ES" i="1" dirty="0"/>
              <a:t> </a:t>
            </a:r>
            <a:r>
              <a:rPr lang="es-ES" i="1" dirty="0" err="1"/>
              <a:t>ReForest</a:t>
            </a:r>
            <a:r>
              <a:rPr lang="es-ES" i="1" dirty="0"/>
              <a:t> D5.5 </a:t>
            </a:r>
            <a:r>
              <a:rPr lang="es-ES" i="1" dirty="0" err="1"/>
              <a:t>survey</a:t>
            </a:r>
            <a:r>
              <a:rPr lang="es-ES" i="1" dirty="0"/>
              <a:t>.</a:t>
            </a:r>
          </a:p>
        </p:txBody>
      </p:sp>
      <p:graphicFrame>
        <p:nvGraphicFramePr>
          <p:cNvPr id="2" name="Tabla 1">
            <a:extLst>
              <a:ext uri="{FF2B5EF4-FFF2-40B4-BE49-F238E27FC236}">
                <a16:creationId xmlns:a16="http://schemas.microsoft.com/office/drawing/2014/main" id="{437B2A48-DA8D-DCDA-BDD1-D46231AF72A7}"/>
              </a:ext>
            </a:extLst>
          </p:cNvPr>
          <p:cNvGraphicFramePr>
            <a:graphicFrameLocks noGrp="1"/>
          </p:cNvGraphicFramePr>
          <p:nvPr>
            <p:extLst>
              <p:ext uri="{D42A27DB-BD31-4B8C-83A1-F6EECF244321}">
                <p14:modId xmlns:p14="http://schemas.microsoft.com/office/powerpoint/2010/main" val="2305879056"/>
              </p:ext>
            </p:extLst>
          </p:nvPr>
        </p:nvGraphicFramePr>
        <p:xfrm>
          <a:off x="657830" y="2117034"/>
          <a:ext cx="10447401" cy="2544418"/>
        </p:xfrm>
        <a:graphic>
          <a:graphicData uri="http://schemas.openxmlformats.org/drawingml/2006/table">
            <a:tbl>
              <a:tblPr bandRow="1">
                <a:tableStyleId>{5FD0F851-EC5A-4D38-B0AD-8093EC10F338}</a:tableStyleId>
              </a:tblPr>
              <a:tblGrid>
                <a:gridCol w="3516605">
                  <a:extLst>
                    <a:ext uri="{9D8B030D-6E8A-4147-A177-3AD203B41FA5}">
                      <a16:colId xmlns:a16="http://schemas.microsoft.com/office/drawing/2014/main" val="1858140889"/>
                    </a:ext>
                  </a:extLst>
                </a:gridCol>
                <a:gridCol w="6930796">
                  <a:extLst>
                    <a:ext uri="{9D8B030D-6E8A-4147-A177-3AD203B41FA5}">
                      <a16:colId xmlns:a16="http://schemas.microsoft.com/office/drawing/2014/main" val="1204640195"/>
                    </a:ext>
                  </a:extLst>
                </a:gridCol>
              </a:tblGrid>
              <a:tr h="972036">
                <a:tc>
                  <a:txBody>
                    <a:bodyPr/>
                    <a:lstStyle/>
                    <a:p>
                      <a:pPr algn="ctr"/>
                      <a:r>
                        <a:rPr lang="es-ES" sz="1800" b="1" dirty="0" err="1">
                          <a:solidFill>
                            <a:schemeClr val="accent6">
                              <a:lumMod val="10000"/>
                            </a:schemeClr>
                          </a:solidFill>
                        </a:rPr>
                        <a:t>Financing</a:t>
                      </a:r>
                      <a:r>
                        <a:rPr lang="es-ES" sz="1800" b="1" dirty="0">
                          <a:solidFill>
                            <a:schemeClr val="accent6">
                              <a:lumMod val="10000"/>
                            </a:schemeClr>
                          </a:solidFill>
                        </a:rPr>
                        <a:t> Gap </a:t>
                      </a:r>
                      <a:endParaRPr lang="es-ES" b="1"/>
                    </a:p>
                  </a:txBody>
                  <a:tcPr anchor="ctr">
                    <a:lnL w="38100" cap="flat" cmpd="sng" algn="ctr">
                      <a:solidFill>
                        <a:srgbClr val="FF0000"/>
                      </a:solidFill>
                      <a:prstDash val="solid"/>
                      <a:round/>
                      <a:headEnd type="none" w="med" len="med"/>
                      <a:tailEnd type="none" w="med" len="med"/>
                    </a:lnL>
                    <a:lnR w="38100">
                      <a:solidFill>
                        <a:srgbClr val="FF0000"/>
                      </a:solidFill>
                    </a:lnR>
                    <a:lnT w="38100" cap="flat" cmpd="sng" algn="ctr">
                      <a:solidFill>
                        <a:srgbClr val="FF0000"/>
                      </a:solidFill>
                      <a:prstDash val="solid"/>
                      <a:round/>
                      <a:headEnd type="none" w="med" len="med"/>
                      <a:tailEnd type="none" w="med" len="med"/>
                    </a:lnT>
                    <a:lnB w="38100">
                      <a:solidFill>
                        <a:srgbClr val="FF0000"/>
                      </a:solidFill>
                    </a:lnB>
                  </a:tcPr>
                </a:tc>
                <a:tc>
                  <a:txBody>
                    <a:bodyPr/>
                    <a:lstStyle/>
                    <a:p>
                      <a:r>
                        <a:rPr lang="es-ES" sz="1800" b="1" dirty="0" err="1">
                          <a:solidFill>
                            <a:schemeClr val="accent6">
                              <a:lumMod val="10000"/>
                            </a:schemeClr>
                          </a:solidFill>
                        </a:rPr>
                        <a:t>Only</a:t>
                      </a:r>
                      <a:r>
                        <a:rPr lang="es-ES" sz="1800" b="1" dirty="0">
                          <a:solidFill>
                            <a:schemeClr val="accent6">
                              <a:lumMod val="10000"/>
                            </a:schemeClr>
                          </a:solidFill>
                        </a:rPr>
                        <a:t> 1/3 </a:t>
                      </a:r>
                      <a:r>
                        <a:rPr lang="es-ES" sz="1800" b="1" dirty="0" err="1">
                          <a:solidFill>
                            <a:schemeClr val="accent6">
                              <a:lumMod val="10000"/>
                            </a:schemeClr>
                          </a:solidFill>
                        </a:rPr>
                        <a:t>of</a:t>
                      </a:r>
                      <a:r>
                        <a:rPr lang="es-ES" sz="1800" b="1" dirty="0">
                          <a:solidFill>
                            <a:schemeClr val="accent6">
                              <a:lumMod val="10000"/>
                            </a:schemeClr>
                          </a:solidFill>
                        </a:rPr>
                        <a:t> </a:t>
                      </a:r>
                      <a:r>
                        <a:rPr lang="es-ES" sz="1800" b="1" dirty="0" err="1">
                          <a:solidFill>
                            <a:schemeClr val="accent6">
                              <a:lumMod val="10000"/>
                            </a:schemeClr>
                          </a:solidFill>
                        </a:rPr>
                        <a:t>farmers</a:t>
                      </a:r>
                      <a:r>
                        <a:rPr lang="es-ES" sz="1800" b="1" dirty="0">
                          <a:solidFill>
                            <a:schemeClr val="accent6">
                              <a:lumMod val="10000"/>
                            </a:schemeClr>
                          </a:solidFill>
                        </a:rPr>
                        <a:t> </a:t>
                      </a:r>
                      <a:r>
                        <a:rPr lang="es-ES" sz="1800" b="1" dirty="0" err="1">
                          <a:solidFill>
                            <a:schemeClr val="accent6">
                              <a:lumMod val="10000"/>
                            </a:schemeClr>
                          </a:solidFill>
                        </a:rPr>
                        <a:t>say</a:t>
                      </a:r>
                      <a:r>
                        <a:rPr lang="es-ES" sz="1800" b="1" dirty="0">
                          <a:solidFill>
                            <a:schemeClr val="accent6">
                              <a:lumMod val="10000"/>
                            </a:schemeClr>
                          </a:solidFill>
                        </a:rPr>
                        <a:t> </a:t>
                      </a:r>
                      <a:r>
                        <a:rPr lang="es-ES" sz="1800" b="1" dirty="0" err="1">
                          <a:solidFill>
                            <a:schemeClr val="accent6">
                              <a:lumMod val="10000"/>
                            </a:schemeClr>
                          </a:solidFill>
                        </a:rPr>
                        <a:t>their</a:t>
                      </a:r>
                      <a:r>
                        <a:rPr lang="es-ES" sz="1800" b="1" dirty="0">
                          <a:solidFill>
                            <a:schemeClr val="accent6">
                              <a:lumMod val="10000"/>
                            </a:schemeClr>
                          </a:solidFill>
                        </a:rPr>
                        <a:t> </a:t>
                      </a:r>
                      <a:r>
                        <a:rPr lang="es-ES" sz="1800" b="1" dirty="0" err="1">
                          <a:solidFill>
                            <a:schemeClr val="accent6">
                              <a:lumMod val="10000"/>
                            </a:schemeClr>
                          </a:solidFill>
                        </a:rPr>
                        <a:t>Current</a:t>
                      </a:r>
                      <a:r>
                        <a:rPr lang="es-ES" sz="1800" b="1" dirty="0">
                          <a:solidFill>
                            <a:schemeClr val="accent6">
                              <a:lumMod val="10000"/>
                            </a:schemeClr>
                          </a:solidFill>
                        </a:rPr>
                        <a:t> </a:t>
                      </a:r>
                      <a:r>
                        <a:rPr lang="es-ES" sz="1800" b="1" dirty="0" err="1">
                          <a:solidFill>
                            <a:schemeClr val="accent6">
                              <a:lumMod val="10000"/>
                            </a:schemeClr>
                          </a:solidFill>
                        </a:rPr>
                        <a:t>Financing</a:t>
                      </a:r>
                      <a:r>
                        <a:rPr lang="es-ES" sz="1800" b="1" dirty="0">
                          <a:solidFill>
                            <a:schemeClr val="accent6">
                              <a:lumMod val="10000"/>
                            </a:schemeClr>
                          </a:solidFill>
                        </a:rPr>
                        <a:t> </a:t>
                      </a:r>
                      <a:r>
                        <a:rPr lang="es-ES" sz="1800" b="1" dirty="0" err="1">
                          <a:solidFill>
                            <a:schemeClr val="accent6">
                              <a:lumMod val="10000"/>
                            </a:schemeClr>
                          </a:solidFill>
                        </a:rPr>
                        <a:t>Scheme</a:t>
                      </a:r>
                      <a:r>
                        <a:rPr lang="es-ES" sz="1800" b="1" dirty="0">
                          <a:solidFill>
                            <a:schemeClr val="accent6">
                              <a:lumMod val="10000"/>
                            </a:schemeClr>
                          </a:solidFill>
                        </a:rPr>
                        <a:t> </a:t>
                      </a:r>
                      <a:r>
                        <a:rPr lang="es-ES" sz="1800" b="1" dirty="0" err="1">
                          <a:solidFill>
                            <a:schemeClr val="accent6">
                              <a:lumMod val="10000"/>
                            </a:schemeClr>
                          </a:solidFill>
                        </a:rPr>
                        <a:t>is</a:t>
                      </a:r>
                      <a:r>
                        <a:rPr lang="es-ES" sz="1800" b="1" dirty="0">
                          <a:solidFill>
                            <a:schemeClr val="accent6">
                              <a:lumMod val="10000"/>
                            </a:schemeClr>
                          </a:solidFill>
                        </a:rPr>
                        <a:t> </a:t>
                      </a:r>
                      <a:r>
                        <a:rPr lang="es-ES" sz="1800" b="1" dirty="0" err="1">
                          <a:solidFill>
                            <a:schemeClr val="accent6">
                              <a:lumMod val="10000"/>
                            </a:schemeClr>
                          </a:solidFill>
                        </a:rPr>
                        <a:t>enough</a:t>
                      </a:r>
                      <a:r>
                        <a:rPr lang="es-ES" sz="1800" b="1" dirty="0">
                          <a:solidFill>
                            <a:schemeClr val="accent6">
                              <a:lumMod val="10000"/>
                            </a:schemeClr>
                          </a:solidFill>
                        </a:rPr>
                        <a:t> </a:t>
                      </a:r>
                      <a:r>
                        <a:rPr lang="es-ES" sz="1800" b="1" dirty="0" err="1">
                          <a:solidFill>
                            <a:schemeClr val="accent6">
                              <a:lumMod val="10000"/>
                            </a:schemeClr>
                          </a:solidFill>
                        </a:rPr>
                        <a:t>to</a:t>
                      </a:r>
                      <a:r>
                        <a:rPr lang="es-ES" sz="1800" b="1" dirty="0">
                          <a:solidFill>
                            <a:schemeClr val="accent6">
                              <a:lumMod val="10000"/>
                            </a:schemeClr>
                          </a:solidFill>
                        </a:rPr>
                        <a:t> </a:t>
                      </a:r>
                      <a:r>
                        <a:rPr lang="es-ES" sz="1800" b="1" dirty="0" err="1">
                          <a:solidFill>
                            <a:schemeClr val="accent6">
                              <a:lumMod val="10000"/>
                            </a:schemeClr>
                          </a:solidFill>
                        </a:rPr>
                        <a:t>mantain</a:t>
                      </a:r>
                      <a:r>
                        <a:rPr lang="es-ES" sz="1800" b="1" dirty="0">
                          <a:solidFill>
                            <a:schemeClr val="accent6">
                              <a:lumMod val="10000"/>
                            </a:schemeClr>
                          </a:solidFill>
                        </a:rPr>
                        <a:t> </a:t>
                      </a:r>
                      <a:r>
                        <a:rPr lang="es-ES" sz="1800" b="1" dirty="0" err="1">
                          <a:solidFill>
                            <a:schemeClr val="accent6">
                              <a:lumMod val="10000"/>
                            </a:schemeClr>
                          </a:solidFill>
                        </a:rPr>
                        <a:t>their</a:t>
                      </a:r>
                      <a:r>
                        <a:rPr lang="es-ES" sz="1800" b="1" dirty="0">
                          <a:solidFill>
                            <a:schemeClr val="accent6">
                              <a:lumMod val="10000"/>
                            </a:schemeClr>
                          </a:solidFill>
                        </a:rPr>
                        <a:t> AF </a:t>
                      </a:r>
                      <a:r>
                        <a:rPr lang="es-ES" sz="1800" b="1" dirty="0" err="1">
                          <a:solidFill>
                            <a:schemeClr val="accent6">
                              <a:lumMod val="10000"/>
                            </a:schemeClr>
                          </a:solidFill>
                        </a:rPr>
                        <a:t>practices</a:t>
                      </a:r>
                      <a:endParaRPr lang="es-ES" b="1"/>
                    </a:p>
                  </a:txBody>
                  <a:tcPr anchor="ctr">
                    <a:lnL w="38100">
                      <a:solidFill>
                        <a:srgbClr val="FF0000"/>
                      </a:solidFill>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a:solidFill>
                        <a:srgbClr val="FF0000"/>
                      </a:solidFill>
                    </a:lnB>
                  </a:tcPr>
                </a:tc>
                <a:extLst>
                  <a:ext uri="{0D108BD9-81ED-4DB2-BD59-A6C34878D82A}">
                    <a16:rowId xmlns:a16="http://schemas.microsoft.com/office/drawing/2014/main" val="3410779678"/>
                  </a:ext>
                </a:extLst>
              </a:tr>
              <a:tr h="786191">
                <a:tc>
                  <a:txBody>
                    <a:bodyPr/>
                    <a:lstStyle/>
                    <a:p>
                      <a:pPr algn="ctr"/>
                      <a:r>
                        <a:rPr lang="es-ES" sz="1800" b="1" dirty="0" err="1">
                          <a:solidFill>
                            <a:schemeClr val="accent6">
                              <a:lumMod val="10000"/>
                            </a:schemeClr>
                          </a:solidFill>
                        </a:rPr>
                        <a:t>Private</a:t>
                      </a:r>
                      <a:r>
                        <a:rPr lang="es-ES" sz="1800" b="1" dirty="0">
                          <a:solidFill>
                            <a:schemeClr val="accent6">
                              <a:lumMod val="10000"/>
                            </a:schemeClr>
                          </a:solidFill>
                        </a:rPr>
                        <a:t> Sector </a:t>
                      </a:r>
                      <a:r>
                        <a:rPr lang="es-ES" sz="1800" b="1" dirty="0" err="1">
                          <a:solidFill>
                            <a:schemeClr val="accent6">
                              <a:lumMod val="10000"/>
                            </a:schemeClr>
                          </a:solidFill>
                        </a:rPr>
                        <a:t>Involvement</a:t>
                      </a:r>
                      <a:r>
                        <a:rPr lang="es-ES" sz="1800" b="1" dirty="0">
                          <a:solidFill>
                            <a:schemeClr val="accent6">
                              <a:lumMod val="10000"/>
                            </a:schemeClr>
                          </a:solidFill>
                        </a:rPr>
                        <a:t> Gap </a:t>
                      </a:r>
                      <a:endParaRPr lang="es-ES" b="1"/>
                    </a:p>
                  </a:txBody>
                  <a:tcPr anchor="ctr">
                    <a:lnL w="38100" cap="flat" cmpd="sng" algn="ctr">
                      <a:solidFill>
                        <a:srgbClr val="FF0000"/>
                      </a:solidFill>
                      <a:prstDash val="solid"/>
                      <a:round/>
                      <a:headEnd type="none" w="med" len="med"/>
                      <a:tailEnd type="none" w="med" len="med"/>
                    </a:lnL>
                    <a:lnR w="38100">
                      <a:solidFill>
                        <a:srgbClr val="FF0000"/>
                      </a:solidFill>
                    </a:lnR>
                    <a:lnT w="38100">
                      <a:solidFill>
                        <a:srgbClr val="FF0000"/>
                      </a:solidFill>
                    </a:lnT>
                    <a:lnB w="38100">
                      <a:solidFill>
                        <a:srgbClr val="FF0000"/>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err="1">
                          <a:solidFill>
                            <a:schemeClr val="accent6">
                              <a:lumMod val="10000"/>
                            </a:schemeClr>
                          </a:solidFill>
                        </a:rPr>
                        <a:t>Only</a:t>
                      </a:r>
                      <a:r>
                        <a:rPr lang="es-ES" sz="1800" b="1" dirty="0">
                          <a:solidFill>
                            <a:schemeClr val="accent6">
                              <a:lumMod val="10000"/>
                            </a:schemeClr>
                          </a:solidFill>
                        </a:rPr>
                        <a:t> 1/3 </a:t>
                      </a:r>
                      <a:r>
                        <a:rPr lang="es-ES" sz="1800" b="1" dirty="0" err="1">
                          <a:solidFill>
                            <a:schemeClr val="accent6">
                              <a:lumMod val="10000"/>
                            </a:schemeClr>
                          </a:solidFill>
                        </a:rPr>
                        <a:t>of</a:t>
                      </a:r>
                      <a:r>
                        <a:rPr lang="es-ES" sz="1800" b="1" dirty="0">
                          <a:solidFill>
                            <a:schemeClr val="accent6">
                              <a:lumMod val="10000"/>
                            </a:schemeClr>
                          </a:solidFill>
                        </a:rPr>
                        <a:t> </a:t>
                      </a:r>
                      <a:r>
                        <a:rPr lang="es-ES" sz="1800" b="1" dirty="0" err="1">
                          <a:solidFill>
                            <a:schemeClr val="accent6">
                              <a:lumMod val="10000"/>
                            </a:schemeClr>
                          </a:solidFill>
                        </a:rPr>
                        <a:t>farmers</a:t>
                      </a:r>
                      <a:r>
                        <a:rPr lang="es-ES" sz="1800" b="1" dirty="0">
                          <a:solidFill>
                            <a:schemeClr val="accent6">
                              <a:lumMod val="10000"/>
                            </a:schemeClr>
                          </a:solidFill>
                        </a:rPr>
                        <a:t> </a:t>
                      </a:r>
                      <a:r>
                        <a:rPr lang="es-ES" sz="1800" b="1" dirty="0" err="1">
                          <a:solidFill>
                            <a:schemeClr val="accent6">
                              <a:lumMod val="10000"/>
                            </a:schemeClr>
                          </a:solidFill>
                        </a:rPr>
                        <a:t>engaged</a:t>
                      </a:r>
                      <a:r>
                        <a:rPr lang="es-ES" sz="1800" b="1" dirty="0">
                          <a:solidFill>
                            <a:schemeClr val="accent6">
                              <a:lumMod val="10000"/>
                            </a:schemeClr>
                          </a:solidFill>
                        </a:rPr>
                        <a:t> </a:t>
                      </a:r>
                      <a:r>
                        <a:rPr lang="es-ES" sz="1800" b="1" dirty="0" err="1">
                          <a:solidFill>
                            <a:schemeClr val="accent6">
                              <a:lumMod val="10000"/>
                            </a:schemeClr>
                          </a:solidFill>
                        </a:rPr>
                        <a:t>with</a:t>
                      </a:r>
                      <a:r>
                        <a:rPr lang="es-ES" sz="1800" b="1" dirty="0">
                          <a:solidFill>
                            <a:schemeClr val="accent6">
                              <a:lumMod val="10000"/>
                            </a:schemeClr>
                          </a:solidFill>
                        </a:rPr>
                        <a:t> </a:t>
                      </a:r>
                      <a:r>
                        <a:rPr lang="es-ES" sz="1800" b="1" dirty="0" err="1">
                          <a:solidFill>
                            <a:schemeClr val="accent6">
                              <a:lumMod val="10000"/>
                            </a:schemeClr>
                          </a:solidFill>
                        </a:rPr>
                        <a:t>Private</a:t>
                      </a:r>
                      <a:r>
                        <a:rPr lang="es-ES" sz="1800" b="1" dirty="0">
                          <a:solidFill>
                            <a:schemeClr val="accent6">
                              <a:lumMod val="10000"/>
                            </a:schemeClr>
                          </a:solidFill>
                        </a:rPr>
                        <a:t> Sector </a:t>
                      </a:r>
                      <a:r>
                        <a:rPr lang="es-ES" sz="1800" b="1" dirty="0" err="1">
                          <a:solidFill>
                            <a:schemeClr val="accent6">
                              <a:lumMod val="10000"/>
                            </a:schemeClr>
                          </a:solidFill>
                        </a:rPr>
                        <a:t>Investments</a:t>
                      </a:r>
                      <a:endParaRPr lang="es-ES" sz="1800" b="1">
                        <a:solidFill>
                          <a:schemeClr val="accent6">
                            <a:lumMod val="10000"/>
                          </a:schemeClr>
                        </a:solidFill>
                        <a:ea typeface="+mj-lt"/>
                        <a:cs typeface="+mj-lt"/>
                      </a:endParaRPr>
                    </a:p>
                  </a:txBody>
                  <a:tcPr anchor="ctr">
                    <a:lnL w="38100">
                      <a:solidFill>
                        <a:srgbClr val="FF0000"/>
                      </a:solidFill>
                    </a:lnL>
                    <a:lnR w="38100" cap="flat" cmpd="sng" algn="ctr">
                      <a:solidFill>
                        <a:srgbClr val="FF0000"/>
                      </a:solidFill>
                      <a:prstDash val="solid"/>
                      <a:round/>
                      <a:headEnd type="none" w="med" len="med"/>
                      <a:tailEnd type="none" w="med" len="med"/>
                    </a:lnR>
                    <a:lnT w="38100">
                      <a:solidFill>
                        <a:srgbClr val="FF0000"/>
                      </a:solidFill>
                    </a:lnT>
                    <a:lnB w="38100">
                      <a:solidFill>
                        <a:srgbClr val="FF0000"/>
                      </a:solidFill>
                    </a:lnB>
                  </a:tcPr>
                </a:tc>
                <a:extLst>
                  <a:ext uri="{0D108BD9-81ED-4DB2-BD59-A6C34878D82A}">
                    <a16:rowId xmlns:a16="http://schemas.microsoft.com/office/drawing/2014/main" val="494461626"/>
                  </a:ext>
                </a:extLst>
              </a:tr>
              <a:tr h="786191">
                <a:tc>
                  <a:txBody>
                    <a:bodyPr/>
                    <a:lstStyle/>
                    <a:p>
                      <a:pPr algn="ctr"/>
                      <a:r>
                        <a:rPr lang="es-ES" sz="1800" b="1" dirty="0" err="1">
                          <a:solidFill>
                            <a:schemeClr val="bg2">
                              <a:lumMod val="10000"/>
                            </a:schemeClr>
                          </a:solidFill>
                        </a:rPr>
                        <a:t>Advisory</a:t>
                      </a:r>
                      <a:r>
                        <a:rPr lang="es-ES" sz="1800" b="1" dirty="0">
                          <a:solidFill>
                            <a:schemeClr val="bg2">
                              <a:lumMod val="10000"/>
                            </a:schemeClr>
                          </a:solidFill>
                        </a:rPr>
                        <a:t> </a:t>
                      </a:r>
                      <a:r>
                        <a:rPr lang="es-ES" sz="1800" b="1" dirty="0" err="1">
                          <a:solidFill>
                            <a:schemeClr val="bg2">
                              <a:lumMod val="10000"/>
                            </a:schemeClr>
                          </a:solidFill>
                        </a:rPr>
                        <a:t>Service</a:t>
                      </a:r>
                      <a:r>
                        <a:rPr lang="es-ES" sz="1800" b="1" dirty="0">
                          <a:solidFill>
                            <a:schemeClr val="bg2">
                              <a:lumMod val="10000"/>
                            </a:schemeClr>
                          </a:solidFill>
                        </a:rPr>
                        <a:t> Gap </a:t>
                      </a:r>
                      <a:endParaRPr lang="es-ES" b="1"/>
                    </a:p>
                  </a:txBody>
                  <a:tcPr anchor="ctr">
                    <a:lnL w="38100" cap="flat" cmpd="sng" algn="ctr">
                      <a:solidFill>
                        <a:srgbClr val="FF0000"/>
                      </a:solidFill>
                      <a:prstDash val="solid"/>
                      <a:round/>
                      <a:headEnd type="none" w="med" len="med"/>
                      <a:tailEnd type="none" w="med" len="med"/>
                    </a:lnL>
                    <a:lnR w="38100">
                      <a:solidFill>
                        <a:srgbClr val="FF0000"/>
                      </a:solidFill>
                    </a:lnR>
                    <a:lnT w="38100">
                      <a:solidFill>
                        <a:srgbClr val="FF0000"/>
                      </a:solidFill>
                    </a:lnT>
                    <a:lnB w="38100" cap="flat" cmpd="sng" algn="ctr">
                      <a:solidFill>
                        <a:srgbClr val="FF0000"/>
                      </a:solidFill>
                      <a:prstDash val="solid"/>
                      <a:round/>
                      <a:headEnd type="none" w="med" len="med"/>
                      <a:tailEnd type="none" w="med" len="med"/>
                    </a:lnB>
                  </a:tcPr>
                </a:tc>
                <a:tc>
                  <a:txBody>
                    <a:bodyPr/>
                    <a:lstStyle/>
                    <a:p>
                      <a:r>
                        <a:rPr lang="es-ES" sz="1800" b="1" dirty="0" err="1">
                          <a:solidFill>
                            <a:schemeClr val="bg2">
                              <a:lumMod val="10000"/>
                            </a:schemeClr>
                          </a:solidFill>
                        </a:rPr>
                        <a:t>Around</a:t>
                      </a:r>
                      <a:r>
                        <a:rPr lang="es-ES" sz="1800" b="1" dirty="0">
                          <a:solidFill>
                            <a:schemeClr val="bg2">
                              <a:lumMod val="10000"/>
                            </a:schemeClr>
                          </a:solidFill>
                        </a:rPr>
                        <a:t> 60% </a:t>
                      </a:r>
                      <a:r>
                        <a:rPr lang="es-ES" sz="1800" b="1" dirty="0" err="1">
                          <a:solidFill>
                            <a:schemeClr val="bg2">
                              <a:lumMod val="10000"/>
                            </a:schemeClr>
                          </a:solidFill>
                        </a:rPr>
                        <a:t>of</a:t>
                      </a:r>
                      <a:r>
                        <a:rPr lang="es-ES" sz="1800" b="1" dirty="0">
                          <a:solidFill>
                            <a:schemeClr val="bg2">
                              <a:lumMod val="10000"/>
                            </a:schemeClr>
                          </a:solidFill>
                        </a:rPr>
                        <a:t> </a:t>
                      </a:r>
                      <a:r>
                        <a:rPr lang="es-ES" sz="1800" b="1" dirty="0" err="1">
                          <a:solidFill>
                            <a:schemeClr val="bg2">
                              <a:lumMod val="10000"/>
                            </a:schemeClr>
                          </a:solidFill>
                        </a:rPr>
                        <a:t>farmers</a:t>
                      </a:r>
                      <a:r>
                        <a:rPr lang="es-ES" sz="1800" b="1" dirty="0">
                          <a:solidFill>
                            <a:schemeClr val="bg2">
                              <a:lumMod val="10000"/>
                            </a:schemeClr>
                          </a:solidFill>
                        </a:rPr>
                        <a:t> are </a:t>
                      </a:r>
                      <a:r>
                        <a:rPr lang="es-ES" sz="1800" b="1" dirty="0" err="1">
                          <a:solidFill>
                            <a:schemeClr val="bg2">
                              <a:lumMod val="10000"/>
                            </a:schemeClr>
                          </a:solidFill>
                        </a:rPr>
                        <a:t>connected</a:t>
                      </a:r>
                      <a:r>
                        <a:rPr lang="es-ES" sz="1800" b="1" dirty="0">
                          <a:solidFill>
                            <a:schemeClr val="bg2">
                              <a:lumMod val="10000"/>
                            </a:schemeClr>
                          </a:solidFill>
                        </a:rPr>
                        <a:t> </a:t>
                      </a:r>
                      <a:r>
                        <a:rPr lang="es-ES" sz="1800" b="1" dirty="0" err="1">
                          <a:solidFill>
                            <a:schemeClr val="bg2">
                              <a:lumMod val="10000"/>
                            </a:schemeClr>
                          </a:solidFill>
                        </a:rPr>
                        <a:t>to</a:t>
                      </a:r>
                      <a:r>
                        <a:rPr lang="es-ES" sz="1800" b="1" dirty="0">
                          <a:solidFill>
                            <a:schemeClr val="bg2">
                              <a:lumMod val="10000"/>
                            </a:schemeClr>
                          </a:solidFill>
                        </a:rPr>
                        <a:t> </a:t>
                      </a:r>
                      <a:r>
                        <a:rPr lang="es-ES" sz="1800" b="1" dirty="0" err="1">
                          <a:solidFill>
                            <a:schemeClr val="bg2">
                              <a:lumMod val="10000"/>
                            </a:schemeClr>
                          </a:solidFill>
                        </a:rPr>
                        <a:t>some</a:t>
                      </a:r>
                      <a:r>
                        <a:rPr lang="es-ES" sz="1800" b="1" dirty="0">
                          <a:solidFill>
                            <a:schemeClr val="bg2">
                              <a:lumMod val="10000"/>
                            </a:schemeClr>
                          </a:solidFill>
                        </a:rPr>
                        <a:t> </a:t>
                      </a:r>
                      <a:r>
                        <a:rPr lang="es-ES" sz="1800" b="1" dirty="0" err="1">
                          <a:solidFill>
                            <a:schemeClr val="bg2">
                              <a:lumMod val="10000"/>
                            </a:schemeClr>
                          </a:solidFill>
                        </a:rPr>
                        <a:t>form</a:t>
                      </a:r>
                      <a:r>
                        <a:rPr lang="es-ES" sz="1800" b="1" dirty="0">
                          <a:solidFill>
                            <a:schemeClr val="bg2">
                              <a:lumMod val="10000"/>
                            </a:schemeClr>
                          </a:solidFill>
                        </a:rPr>
                        <a:t> </a:t>
                      </a:r>
                      <a:r>
                        <a:rPr lang="es-ES" sz="1800" b="1" dirty="0" err="1">
                          <a:solidFill>
                            <a:schemeClr val="bg2">
                              <a:lumMod val="10000"/>
                            </a:schemeClr>
                          </a:solidFill>
                        </a:rPr>
                        <a:t>of</a:t>
                      </a:r>
                      <a:r>
                        <a:rPr lang="es-ES" sz="1800" b="1" dirty="0">
                          <a:solidFill>
                            <a:schemeClr val="bg2">
                              <a:lumMod val="10000"/>
                            </a:schemeClr>
                          </a:solidFill>
                        </a:rPr>
                        <a:t> </a:t>
                      </a:r>
                      <a:r>
                        <a:rPr lang="es-ES" sz="1800" b="1" dirty="0" err="1">
                          <a:solidFill>
                            <a:schemeClr val="bg2">
                              <a:lumMod val="10000"/>
                            </a:schemeClr>
                          </a:solidFill>
                        </a:rPr>
                        <a:t>Advisory</a:t>
                      </a:r>
                      <a:r>
                        <a:rPr lang="es-ES" sz="1800" b="1" dirty="0">
                          <a:solidFill>
                            <a:schemeClr val="bg2">
                              <a:lumMod val="10000"/>
                            </a:schemeClr>
                          </a:solidFill>
                        </a:rPr>
                        <a:t> </a:t>
                      </a:r>
                      <a:r>
                        <a:rPr lang="es-ES" sz="1800" b="1" dirty="0" err="1">
                          <a:solidFill>
                            <a:schemeClr val="bg2">
                              <a:lumMod val="10000"/>
                            </a:schemeClr>
                          </a:solidFill>
                        </a:rPr>
                        <a:t>Services</a:t>
                      </a:r>
                      <a:endParaRPr lang="es-ES" b="1"/>
                    </a:p>
                  </a:txBody>
                  <a:tcPr anchor="ctr">
                    <a:lnL w="38100">
                      <a:solidFill>
                        <a:srgbClr val="FF0000"/>
                      </a:solidFill>
                    </a:lnL>
                    <a:lnR w="38100" cap="flat" cmpd="sng" algn="ctr">
                      <a:solidFill>
                        <a:srgbClr val="FF0000"/>
                      </a:solidFill>
                      <a:prstDash val="solid"/>
                      <a:round/>
                      <a:headEnd type="none" w="med" len="med"/>
                      <a:tailEnd type="none" w="med" len="med"/>
                    </a:lnR>
                    <a:lnT w="38100">
                      <a:solidFill>
                        <a:srgbClr val="FF0000"/>
                      </a:solidFill>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003539347"/>
                  </a:ext>
                </a:extLst>
              </a:tr>
            </a:tbl>
          </a:graphicData>
        </a:graphic>
      </p:graphicFrame>
      <p:sp>
        <p:nvSpPr>
          <p:cNvPr id="6" name="Título 1">
            <a:extLst>
              <a:ext uri="{FF2B5EF4-FFF2-40B4-BE49-F238E27FC236}">
                <a16:creationId xmlns:a16="http://schemas.microsoft.com/office/drawing/2014/main" id="{04B86883-9003-6E85-2E24-CF2DAD14B333}"/>
              </a:ext>
            </a:extLst>
          </p:cNvPr>
          <p:cNvSpPr txBox="1">
            <a:spLocks/>
          </p:cNvSpPr>
          <p:nvPr/>
        </p:nvSpPr>
        <p:spPr>
          <a:xfrm>
            <a:off x="826796" y="843263"/>
            <a:ext cx="10869246"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s-ES" sz="3600" b="1" dirty="0">
                <a:solidFill>
                  <a:schemeClr val="tx1"/>
                </a:solidFill>
                <a:latin typeface="+mn-lt"/>
                <a:ea typeface="Calibri Light"/>
                <a:cs typeface="Calibri Light"/>
              </a:rPr>
              <a:t>Living </a:t>
            </a:r>
            <a:r>
              <a:rPr lang="es-ES" sz="3600" b="1" err="1">
                <a:solidFill>
                  <a:schemeClr val="tx1"/>
                </a:solidFill>
                <a:latin typeface="+mn-lt"/>
                <a:ea typeface="Calibri Light"/>
                <a:cs typeface="Calibri Light"/>
              </a:rPr>
              <a:t>Labs</a:t>
            </a:r>
            <a:r>
              <a:rPr lang="es-ES" sz="3600" b="1" dirty="0">
                <a:solidFill>
                  <a:schemeClr val="tx1"/>
                </a:solidFill>
                <a:latin typeface="+mn-lt"/>
                <a:ea typeface="Calibri Light"/>
                <a:cs typeface="Calibri Light"/>
              </a:rPr>
              <a:t> </a:t>
            </a:r>
            <a:r>
              <a:rPr lang="es-ES" sz="3600" b="1" err="1">
                <a:solidFill>
                  <a:schemeClr val="tx1"/>
                </a:solidFill>
                <a:latin typeface="+mn-lt"/>
                <a:ea typeface="Calibri Light"/>
                <a:cs typeface="Calibri Light"/>
              </a:rPr>
              <a:t>Survey</a:t>
            </a:r>
            <a:r>
              <a:rPr lang="es-ES" sz="3600" b="1" dirty="0">
                <a:solidFill>
                  <a:schemeClr val="tx1"/>
                </a:solidFill>
                <a:latin typeface="+mn-lt"/>
                <a:ea typeface="Calibri Light"/>
                <a:cs typeface="Calibri Light"/>
              </a:rPr>
              <a:t> shows </a:t>
            </a:r>
          </a:p>
        </p:txBody>
      </p:sp>
    </p:spTree>
    <p:extLst>
      <p:ext uri="{BB962C8B-B14F-4D97-AF65-F5344CB8AC3E}">
        <p14:creationId xmlns:p14="http://schemas.microsoft.com/office/powerpoint/2010/main" val="126404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ED63-56E8-A845-E191-7291E31CBF72}"/>
            </a:ext>
          </a:extLst>
        </p:cNvPr>
        <p:cNvGrpSpPr/>
        <p:nvPr/>
      </p:nvGrpSpPr>
      <p:grpSpPr>
        <a:xfrm>
          <a:off x="0" y="0"/>
          <a:ext cx="0" cy="0"/>
          <a:chOff x="0" y="0"/>
          <a:chExt cx="0" cy="0"/>
        </a:xfrm>
      </p:grpSpPr>
      <p:pic>
        <p:nvPicPr>
          <p:cNvPr id="2" name="Picture 1" descr="A screenshot of a report&#10;&#10;AI-generated content may be incorrect.">
            <a:extLst>
              <a:ext uri="{FF2B5EF4-FFF2-40B4-BE49-F238E27FC236}">
                <a16:creationId xmlns:a16="http://schemas.microsoft.com/office/drawing/2014/main" id="{65C6B0F5-096B-3B18-2FFD-480DC5765E37}"/>
              </a:ext>
            </a:extLst>
          </p:cNvPr>
          <p:cNvPicPr>
            <a:picLocks noChangeAspect="1"/>
          </p:cNvPicPr>
          <p:nvPr/>
        </p:nvPicPr>
        <p:blipFill>
          <a:blip r:embed="rId2"/>
          <a:stretch>
            <a:fillRect/>
          </a:stretch>
        </p:blipFill>
        <p:spPr>
          <a:xfrm>
            <a:off x="2112251" y="598057"/>
            <a:ext cx="7967498" cy="5661885"/>
          </a:xfrm>
          <a:prstGeom prst="rect">
            <a:avLst/>
          </a:prstGeom>
        </p:spPr>
      </p:pic>
    </p:spTree>
    <p:extLst>
      <p:ext uri="{BB962C8B-B14F-4D97-AF65-F5344CB8AC3E}">
        <p14:creationId xmlns:p14="http://schemas.microsoft.com/office/powerpoint/2010/main" val="241713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D7DE-5E4B-C944-B277-BC980C792B6B}"/>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CBF358D4-0140-06EF-9038-CA34AFF9C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397" y="3368884"/>
            <a:ext cx="2302314" cy="15339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13CB1D1-316C-C239-873F-37BD28B9ED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911" y="1833258"/>
            <a:ext cx="2303439" cy="15356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55348C3-7AE5-487A-59D9-055E02481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442" y="3108504"/>
            <a:ext cx="2302316" cy="153562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2700D140-691C-2F6E-7AEB-5BB93BD2629D}"/>
              </a:ext>
            </a:extLst>
          </p:cNvPr>
          <p:cNvPicPr>
            <a:picLocks noChangeAspect="1"/>
          </p:cNvPicPr>
          <p:nvPr/>
        </p:nvPicPr>
        <p:blipFill>
          <a:blip r:embed="rId6"/>
          <a:stretch>
            <a:fillRect/>
          </a:stretch>
        </p:blipFill>
        <p:spPr>
          <a:xfrm>
            <a:off x="6092689" y="175382"/>
            <a:ext cx="5640868" cy="6502317"/>
          </a:xfrm>
          <a:prstGeom prst="rect">
            <a:avLst/>
          </a:prstGeom>
        </p:spPr>
      </p:pic>
      <p:pic>
        <p:nvPicPr>
          <p:cNvPr id="2050" name="Picture 2">
            <a:extLst>
              <a:ext uri="{FF2B5EF4-FFF2-40B4-BE49-F238E27FC236}">
                <a16:creationId xmlns:a16="http://schemas.microsoft.com/office/drawing/2014/main" id="{1B774FBF-8B23-3C20-8455-A76B1024AE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878"/>
          <a:stretch>
            <a:fillRect/>
          </a:stretch>
        </p:blipFill>
        <p:spPr bwMode="auto">
          <a:xfrm>
            <a:off x="458442" y="1740478"/>
            <a:ext cx="2302315" cy="14293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6CBC415-8DE1-A74C-A253-080C8D7F4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799" y="4644881"/>
            <a:ext cx="2301958" cy="15348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lanting onions beside tree alley">
            <a:extLst>
              <a:ext uri="{FF2B5EF4-FFF2-40B4-BE49-F238E27FC236}">
                <a16:creationId xmlns:a16="http://schemas.microsoft.com/office/drawing/2014/main" id="{33F09D73-CE53-6DC9-CC62-C0DF1DAB98E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7681" b="33921"/>
          <a:stretch>
            <a:fillRect/>
          </a:stretch>
        </p:blipFill>
        <p:spPr bwMode="auto">
          <a:xfrm>
            <a:off x="2740396" y="4903902"/>
            <a:ext cx="2281953" cy="1472567"/>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BF43E134-B84D-0644-BC43-BCCF15DC8585}"/>
              </a:ext>
            </a:extLst>
          </p:cNvPr>
          <p:cNvSpPr txBox="1">
            <a:spLocks/>
          </p:cNvSpPr>
          <p:nvPr/>
        </p:nvSpPr>
        <p:spPr>
          <a:xfrm>
            <a:off x="221818" y="779690"/>
            <a:ext cx="5648223" cy="6463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s-ES" sz="3600" b="1" dirty="0">
                <a:solidFill>
                  <a:schemeClr val="tx1"/>
                </a:solidFill>
                <a:latin typeface="+mn-lt"/>
                <a:ea typeface="Calibri Light"/>
                <a:cs typeface="Calibri Light"/>
              </a:rPr>
              <a:t>Living </a:t>
            </a:r>
            <a:r>
              <a:rPr lang="es-ES" sz="3600" b="1" err="1">
                <a:solidFill>
                  <a:schemeClr val="tx1"/>
                </a:solidFill>
                <a:latin typeface="+mn-lt"/>
                <a:ea typeface="Calibri Light"/>
                <a:cs typeface="Calibri Light"/>
              </a:rPr>
              <a:t>Labs</a:t>
            </a:r>
            <a:r>
              <a:rPr lang="es-ES" sz="3600" b="1" dirty="0">
                <a:solidFill>
                  <a:schemeClr val="tx1"/>
                </a:solidFill>
                <a:latin typeface="+mn-lt"/>
                <a:ea typeface="Calibri Light"/>
                <a:cs typeface="Calibri Light"/>
              </a:rPr>
              <a:t> Interviews shows </a:t>
            </a:r>
          </a:p>
        </p:txBody>
      </p:sp>
    </p:spTree>
    <p:extLst>
      <p:ext uri="{BB962C8B-B14F-4D97-AF65-F5344CB8AC3E}">
        <p14:creationId xmlns:p14="http://schemas.microsoft.com/office/powerpoint/2010/main" val="2205183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9857-0DD8-0240-B36F-5212E197B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EE257-E5A5-636F-2FA9-2622775E174B}"/>
              </a:ext>
            </a:extLst>
          </p:cNvPr>
          <p:cNvSpPr>
            <a:spLocks noGrp="1"/>
          </p:cNvSpPr>
          <p:nvPr>
            <p:ph type="ctrTitle"/>
          </p:nvPr>
        </p:nvSpPr>
        <p:spPr>
          <a:xfrm>
            <a:off x="404018" y="2505456"/>
            <a:ext cx="8685202" cy="923544"/>
          </a:xfrm>
        </p:spPr>
        <p:txBody>
          <a:bodyPr anchor="ctr">
            <a:normAutofit/>
          </a:bodyPr>
          <a:lstStyle/>
          <a:p>
            <a:r>
              <a:rPr lang="fr-FR" b="1" dirty="0" err="1">
                <a:ea typeface="Calibri"/>
                <a:cs typeface="Calibri"/>
              </a:rPr>
              <a:t>Upcoming</a:t>
            </a:r>
            <a:r>
              <a:rPr lang="fr-FR" b="1" dirty="0">
                <a:ea typeface="Calibri"/>
                <a:cs typeface="Calibri"/>
              </a:rPr>
              <a:t> </a:t>
            </a:r>
            <a:r>
              <a:rPr lang="fr-FR" b="1" dirty="0" err="1">
                <a:ea typeface="Calibri"/>
                <a:cs typeface="Calibri"/>
              </a:rPr>
              <a:t>Research</a:t>
            </a:r>
            <a:r>
              <a:rPr lang="fr-FR" b="1" dirty="0">
                <a:ea typeface="Calibri"/>
                <a:cs typeface="Calibri"/>
              </a:rPr>
              <a:t> Paper*</a:t>
            </a:r>
          </a:p>
        </p:txBody>
      </p:sp>
      <p:sp>
        <p:nvSpPr>
          <p:cNvPr id="3" name="Subtitle 2">
            <a:extLst>
              <a:ext uri="{FF2B5EF4-FFF2-40B4-BE49-F238E27FC236}">
                <a16:creationId xmlns:a16="http://schemas.microsoft.com/office/drawing/2014/main" id="{E253481E-5D63-3DCA-3448-3E2CC09CA88F}"/>
              </a:ext>
            </a:extLst>
          </p:cNvPr>
          <p:cNvSpPr>
            <a:spLocks noGrp="1"/>
          </p:cNvSpPr>
          <p:nvPr>
            <p:ph type="subTitle" idx="1"/>
          </p:nvPr>
        </p:nvSpPr>
        <p:spPr>
          <a:xfrm>
            <a:off x="404018" y="3695007"/>
            <a:ext cx="9948098" cy="806997"/>
          </a:xfrm>
        </p:spPr>
        <p:txBody>
          <a:bodyPr vert="horz" lIns="91440" tIns="45720" rIns="91440" bIns="45720" rtlCol="0" anchor="ctr">
            <a:normAutofit fontScale="92500" lnSpcReduction="20000"/>
          </a:bodyPr>
          <a:lstStyle/>
          <a:p>
            <a:r>
              <a:rPr lang="en-US" sz="3200" b="1" dirty="0"/>
              <a:t>Quantifying </a:t>
            </a:r>
            <a:r>
              <a:rPr lang="en-US" sz="3200" b="1" dirty="0" err="1"/>
              <a:t>ReForest</a:t>
            </a:r>
            <a:r>
              <a:rPr lang="en-US" sz="3200" b="1" dirty="0"/>
              <a:t> Financing Scheme impact on farmers’ performance using Decision Analysis Model </a:t>
            </a:r>
            <a:endParaRPr lang="fr-FR" sz="1600" b="1" dirty="0">
              <a:solidFill>
                <a:schemeClr val="dk1"/>
              </a:solidFill>
            </a:endParaRPr>
          </a:p>
        </p:txBody>
      </p:sp>
      <p:pic>
        <p:nvPicPr>
          <p:cNvPr id="4" name="Picture 1" descr="A blue and white logo&#10;&#10;Description automatically generated">
            <a:extLst>
              <a:ext uri="{FF2B5EF4-FFF2-40B4-BE49-F238E27FC236}">
                <a16:creationId xmlns:a16="http://schemas.microsoft.com/office/drawing/2014/main" id="{B3637BD0-22D6-98AC-F12A-151139799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012" y="945962"/>
            <a:ext cx="816349" cy="1067949"/>
          </a:xfrm>
          <a:prstGeom prst="rect">
            <a:avLst/>
          </a:prstGeom>
        </p:spPr>
      </p:pic>
      <p:pic>
        <p:nvPicPr>
          <p:cNvPr id="6" name="Picture 5">
            <a:extLst>
              <a:ext uri="{FF2B5EF4-FFF2-40B4-BE49-F238E27FC236}">
                <a16:creationId xmlns:a16="http://schemas.microsoft.com/office/drawing/2014/main" id="{A7969371-FFC5-48A3-5A53-A6815BAEB76C}"/>
              </a:ext>
            </a:extLst>
          </p:cNvPr>
          <p:cNvPicPr>
            <a:picLocks noChangeAspect="1"/>
          </p:cNvPicPr>
          <p:nvPr/>
        </p:nvPicPr>
        <p:blipFill>
          <a:blip r:embed="rId4"/>
          <a:stretch>
            <a:fillRect/>
          </a:stretch>
        </p:blipFill>
        <p:spPr>
          <a:xfrm>
            <a:off x="8912820" y="1124554"/>
            <a:ext cx="1994701" cy="889357"/>
          </a:xfrm>
          <a:prstGeom prst="rect">
            <a:avLst/>
          </a:prstGeom>
        </p:spPr>
      </p:pic>
    </p:spTree>
    <p:extLst>
      <p:ext uri="{BB962C8B-B14F-4D97-AF65-F5344CB8AC3E}">
        <p14:creationId xmlns:p14="http://schemas.microsoft.com/office/powerpoint/2010/main" val="1466014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7AFEF-0861-910F-D1A8-357276EA3A8F}"/>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75872EBB-799F-5468-6F63-2D57EDBBD6BF}"/>
              </a:ext>
            </a:extLst>
          </p:cNvPr>
          <p:cNvPicPr>
            <a:picLocks noChangeAspect="1"/>
          </p:cNvPicPr>
          <p:nvPr/>
        </p:nvPicPr>
        <p:blipFill>
          <a:blip r:embed="rId2"/>
          <a:srcRect t="12552" b="4274"/>
          <a:stretch>
            <a:fillRect/>
          </a:stretch>
        </p:blipFill>
        <p:spPr>
          <a:xfrm>
            <a:off x="1023937" y="1123121"/>
            <a:ext cx="10144125" cy="4820892"/>
          </a:xfrm>
          <a:prstGeom prst="rect">
            <a:avLst/>
          </a:prstGeom>
        </p:spPr>
      </p:pic>
      <p:sp>
        <p:nvSpPr>
          <p:cNvPr id="2" name="Rectángulo 3">
            <a:extLst>
              <a:ext uri="{FF2B5EF4-FFF2-40B4-BE49-F238E27FC236}">
                <a16:creationId xmlns:a16="http://schemas.microsoft.com/office/drawing/2014/main" id="{52EBC91B-7321-8710-6360-7FB5B19249A3}"/>
              </a:ext>
            </a:extLst>
          </p:cNvPr>
          <p:cNvSpPr/>
          <p:nvPr/>
        </p:nvSpPr>
        <p:spPr>
          <a:xfrm>
            <a:off x="7294932" y="2463576"/>
            <a:ext cx="2423812" cy="307778"/>
          </a:xfrm>
          <a:prstGeom prst="rect">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defPPr>
              <a:defRPr lang="fr-FR"/>
            </a:defPPr>
            <a:lvl1pPr marL="0" algn="l" defTabSz="914400" rtl="0" eaLnBrk="1" latinLnBrk="0" hangingPunct="1">
              <a:defRPr sz="1800" kern="1200">
                <a:solidFill>
                  <a:schemeClr val="accent1"/>
                </a:solidFill>
                <a:latin typeface="+mn-lt"/>
                <a:ea typeface="+mn-ea"/>
                <a:cs typeface="+mn-cs"/>
              </a:defRPr>
            </a:lvl1pPr>
            <a:lvl2pPr marL="457200" algn="l" defTabSz="914400" rtl="0" eaLnBrk="1" latinLnBrk="0" hangingPunct="1">
              <a:defRPr sz="1800" kern="1200">
                <a:solidFill>
                  <a:schemeClr val="accent1"/>
                </a:solidFill>
                <a:latin typeface="+mn-lt"/>
                <a:ea typeface="+mn-ea"/>
                <a:cs typeface="+mn-cs"/>
              </a:defRPr>
            </a:lvl2pPr>
            <a:lvl3pPr marL="914400" algn="l" defTabSz="914400" rtl="0" eaLnBrk="1" latinLnBrk="0" hangingPunct="1">
              <a:defRPr sz="1800" kern="1200">
                <a:solidFill>
                  <a:schemeClr val="accent1"/>
                </a:solidFill>
                <a:latin typeface="+mn-lt"/>
                <a:ea typeface="+mn-ea"/>
                <a:cs typeface="+mn-cs"/>
              </a:defRPr>
            </a:lvl3pPr>
            <a:lvl4pPr marL="1371600" algn="l" defTabSz="914400" rtl="0" eaLnBrk="1" latinLnBrk="0" hangingPunct="1">
              <a:defRPr sz="1800" kern="1200">
                <a:solidFill>
                  <a:schemeClr val="accent1"/>
                </a:solidFill>
                <a:latin typeface="+mn-lt"/>
                <a:ea typeface="+mn-ea"/>
                <a:cs typeface="+mn-cs"/>
              </a:defRPr>
            </a:lvl4pPr>
            <a:lvl5pPr marL="1828800" algn="l" defTabSz="914400" rtl="0" eaLnBrk="1" latinLnBrk="0" hangingPunct="1">
              <a:defRPr sz="1800" kern="1200">
                <a:solidFill>
                  <a:schemeClr val="accent1"/>
                </a:solidFill>
                <a:latin typeface="+mn-lt"/>
                <a:ea typeface="+mn-ea"/>
                <a:cs typeface="+mn-cs"/>
              </a:defRPr>
            </a:lvl5pPr>
            <a:lvl6pPr marL="2286000" algn="l" defTabSz="914400" rtl="0" eaLnBrk="1" latinLnBrk="0" hangingPunct="1">
              <a:defRPr sz="1800" kern="1200">
                <a:solidFill>
                  <a:schemeClr val="accent1"/>
                </a:solidFill>
                <a:latin typeface="+mn-lt"/>
                <a:ea typeface="+mn-ea"/>
                <a:cs typeface="+mn-cs"/>
              </a:defRPr>
            </a:lvl6pPr>
            <a:lvl7pPr marL="2743200" algn="l" defTabSz="914400" rtl="0" eaLnBrk="1" latinLnBrk="0" hangingPunct="1">
              <a:defRPr sz="1800" kern="1200">
                <a:solidFill>
                  <a:schemeClr val="accent1"/>
                </a:solidFill>
                <a:latin typeface="+mn-lt"/>
                <a:ea typeface="+mn-ea"/>
                <a:cs typeface="+mn-cs"/>
              </a:defRPr>
            </a:lvl7pPr>
            <a:lvl8pPr marL="3200400" algn="l" defTabSz="914400" rtl="0" eaLnBrk="1" latinLnBrk="0" hangingPunct="1">
              <a:defRPr sz="1800" kern="1200">
                <a:solidFill>
                  <a:schemeClr val="accent1"/>
                </a:solidFill>
                <a:latin typeface="+mn-lt"/>
                <a:ea typeface="+mn-ea"/>
                <a:cs typeface="+mn-cs"/>
              </a:defRPr>
            </a:lvl8pPr>
            <a:lvl9pPr marL="3657600" algn="l" defTabSz="914400" rtl="0" eaLnBrk="1" latinLnBrk="0" hangingPunct="1">
              <a:defRPr sz="1800" kern="1200">
                <a:solidFill>
                  <a:schemeClr val="accent1"/>
                </a:solidFill>
                <a:latin typeface="+mn-lt"/>
                <a:ea typeface="+mn-ea"/>
                <a:cs typeface="+mn-cs"/>
              </a:defRPr>
            </a:lvl9pPr>
          </a:lstStyle>
          <a:p>
            <a:pPr algn="ctr"/>
            <a:endParaRPr lang="es-ES"/>
          </a:p>
        </p:txBody>
      </p:sp>
      <p:sp>
        <p:nvSpPr>
          <p:cNvPr id="3" name="TextBox 2">
            <a:extLst>
              <a:ext uri="{FF2B5EF4-FFF2-40B4-BE49-F238E27FC236}">
                <a16:creationId xmlns:a16="http://schemas.microsoft.com/office/drawing/2014/main" id="{BA4DC280-A902-DEBC-9EDC-3966E3075419}"/>
              </a:ext>
            </a:extLst>
          </p:cNvPr>
          <p:cNvSpPr txBox="1"/>
          <p:nvPr/>
        </p:nvSpPr>
        <p:spPr>
          <a:xfrm>
            <a:off x="641453" y="4629011"/>
            <a:ext cx="1450675" cy="307777"/>
          </a:xfrm>
          <a:prstGeom prst="rect">
            <a:avLst/>
          </a:prstGeom>
          <a:solidFill>
            <a:schemeClr val="accent3">
              <a:lumMod val="20000"/>
              <a:lumOff val="80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Calibri"/>
                <a:cs typeface="Calibri"/>
              </a:rPr>
              <a:t>Ex-Ante Payment</a:t>
            </a:r>
          </a:p>
        </p:txBody>
      </p:sp>
      <p:sp>
        <p:nvSpPr>
          <p:cNvPr id="4" name="TextBox 3">
            <a:extLst>
              <a:ext uri="{FF2B5EF4-FFF2-40B4-BE49-F238E27FC236}">
                <a16:creationId xmlns:a16="http://schemas.microsoft.com/office/drawing/2014/main" id="{B03DDDCB-3713-C966-E8B4-80A1F02E236C}"/>
              </a:ext>
            </a:extLst>
          </p:cNvPr>
          <p:cNvSpPr txBox="1"/>
          <p:nvPr/>
        </p:nvSpPr>
        <p:spPr>
          <a:xfrm>
            <a:off x="2527369" y="3293661"/>
            <a:ext cx="3426170" cy="307777"/>
          </a:xfrm>
          <a:prstGeom prst="rect">
            <a:avLst/>
          </a:prstGeom>
          <a:solidFill>
            <a:schemeClr val="accent3">
              <a:lumMod val="20000"/>
              <a:lumOff val="80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Action Based Payments</a:t>
            </a:r>
            <a:endParaRPr lang="en-US" b="1">
              <a:ea typeface="Calibri"/>
              <a:cs typeface="Calibri"/>
            </a:endParaRPr>
          </a:p>
        </p:txBody>
      </p:sp>
      <p:sp>
        <p:nvSpPr>
          <p:cNvPr id="5" name="TextBox 4">
            <a:extLst>
              <a:ext uri="{FF2B5EF4-FFF2-40B4-BE49-F238E27FC236}">
                <a16:creationId xmlns:a16="http://schemas.microsoft.com/office/drawing/2014/main" id="{F608B6A3-50C8-8A6E-694D-727C6C430C94}"/>
              </a:ext>
            </a:extLst>
          </p:cNvPr>
          <p:cNvSpPr txBox="1"/>
          <p:nvPr/>
        </p:nvSpPr>
        <p:spPr>
          <a:xfrm>
            <a:off x="4651513" y="5147133"/>
            <a:ext cx="5727356" cy="307777"/>
          </a:xfrm>
          <a:prstGeom prst="rect">
            <a:avLst/>
          </a:prstGeom>
          <a:solidFill>
            <a:schemeClr val="accent3">
              <a:lumMod val="20000"/>
              <a:lumOff val="80000"/>
            </a:schemeClr>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ea typeface="Calibri"/>
                <a:cs typeface="Calibri"/>
              </a:rPr>
              <a:t>Hybrid - Results Based Payments</a:t>
            </a:r>
            <a:endParaRPr lang="en-US"/>
          </a:p>
        </p:txBody>
      </p:sp>
      <p:sp>
        <p:nvSpPr>
          <p:cNvPr id="6" name="TextBox 5">
            <a:extLst>
              <a:ext uri="{FF2B5EF4-FFF2-40B4-BE49-F238E27FC236}">
                <a16:creationId xmlns:a16="http://schemas.microsoft.com/office/drawing/2014/main" id="{C1CB0191-05A5-8A11-7611-C309F2B2AF74}"/>
              </a:ext>
            </a:extLst>
          </p:cNvPr>
          <p:cNvSpPr txBox="1"/>
          <p:nvPr/>
        </p:nvSpPr>
        <p:spPr>
          <a:xfrm>
            <a:off x="2527369" y="5636236"/>
            <a:ext cx="7851499" cy="307777"/>
          </a:xfrm>
          <a:prstGeom prst="rect">
            <a:avLst/>
          </a:prstGeom>
          <a:solidFill>
            <a:schemeClr val="accent5">
              <a:lumMod val="20000"/>
              <a:lumOff val="80000"/>
            </a:schemeClr>
          </a:solidFill>
          <a:ln w="28575">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7030A0"/>
                </a:solidFill>
                <a:ea typeface="Calibri"/>
                <a:cs typeface="Calibri"/>
              </a:rPr>
              <a:t>Advisory Service</a:t>
            </a:r>
            <a:endParaRPr lang="en-US" b="1">
              <a:solidFill>
                <a:srgbClr val="7030A0"/>
              </a:solidFill>
              <a:ea typeface="Calibri" panose="020F0502020204030204"/>
              <a:cs typeface="Calibri" panose="020F0502020204030204"/>
            </a:endParaRPr>
          </a:p>
        </p:txBody>
      </p:sp>
      <p:sp>
        <p:nvSpPr>
          <p:cNvPr id="7" name="TextBox 6">
            <a:extLst>
              <a:ext uri="{FF2B5EF4-FFF2-40B4-BE49-F238E27FC236}">
                <a16:creationId xmlns:a16="http://schemas.microsoft.com/office/drawing/2014/main" id="{72F89E61-631A-CEC9-EE78-84BB3CC1CBD7}"/>
              </a:ext>
            </a:extLst>
          </p:cNvPr>
          <p:cNvSpPr txBox="1"/>
          <p:nvPr/>
        </p:nvSpPr>
        <p:spPr>
          <a:xfrm>
            <a:off x="5088835" y="1690730"/>
            <a:ext cx="5290033" cy="307777"/>
          </a:xfrm>
          <a:prstGeom prst="rect">
            <a:avLst/>
          </a:prstGeom>
          <a:solidFill>
            <a:schemeClr val="accent5">
              <a:lumMod val="20000"/>
              <a:lumOff val="80000"/>
            </a:schemeClr>
          </a:solidFill>
          <a:ln w="28575">
            <a:solidFill>
              <a:srgbClr val="00B05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accent6">
                    <a:lumMod val="25000"/>
                  </a:schemeClr>
                </a:solidFill>
                <a:ea typeface="Calibri"/>
                <a:cs typeface="Calibri"/>
              </a:rPr>
              <a:t>De-Risking and Blended Finance mechanisms**</a:t>
            </a:r>
            <a:endParaRPr lang="en-US" dirty="0">
              <a:solidFill>
                <a:schemeClr val="accent6">
                  <a:lumMod val="25000"/>
                </a:schemeClr>
              </a:solidFill>
            </a:endParaRPr>
          </a:p>
        </p:txBody>
      </p:sp>
      <p:sp>
        <p:nvSpPr>
          <p:cNvPr id="8" name="Título 1">
            <a:extLst>
              <a:ext uri="{FF2B5EF4-FFF2-40B4-BE49-F238E27FC236}">
                <a16:creationId xmlns:a16="http://schemas.microsoft.com/office/drawing/2014/main" id="{F95304CE-F877-9E5E-9B3E-AB4AB84A4F4B}"/>
              </a:ext>
            </a:extLst>
          </p:cNvPr>
          <p:cNvSpPr txBox="1">
            <a:spLocks/>
          </p:cNvSpPr>
          <p:nvPr/>
        </p:nvSpPr>
        <p:spPr>
          <a:xfrm>
            <a:off x="3504401" y="242363"/>
            <a:ext cx="5516432" cy="7081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s-ES" sz="3600" b="1" dirty="0" err="1">
                <a:solidFill>
                  <a:schemeClr val="tx1"/>
                </a:solidFill>
                <a:latin typeface="+mn-lt"/>
                <a:ea typeface="Calibri Light"/>
                <a:cs typeface="Calibri Light"/>
              </a:rPr>
              <a:t>ReForest</a:t>
            </a:r>
            <a:r>
              <a:rPr lang="es-ES" sz="3600" b="1" dirty="0">
                <a:solidFill>
                  <a:schemeClr val="tx1"/>
                </a:solidFill>
                <a:latin typeface="+mn-lt"/>
                <a:ea typeface="Calibri Light"/>
                <a:cs typeface="Calibri Light"/>
              </a:rPr>
              <a:t> </a:t>
            </a:r>
            <a:r>
              <a:rPr lang="es-ES" sz="3600" b="1" dirty="0" err="1">
                <a:solidFill>
                  <a:schemeClr val="tx1"/>
                </a:solidFill>
                <a:latin typeface="+mn-lt"/>
                <a:ea typeface="Calibri Light"/>
                <a:cs typeface="Calibri Light"/>
              </a:rPr>
              <a:t>Financing</a:t>
            </a:r>
            <a:r>
              <a:rPr lang="es-ES" sz="3600" b="1" dirty="0">
                <a:solidFill>
                  <a:schemeClr val="tx1"/>
                </a:solidFill>
                <a:latin typeface="+mn-lt"/>
                <a:ea typeface="Calibri Light"/>
                <a:cs typeface="Calibri Light"/>
              </a:rPr>
              <a:t> </a:t>
            </a:r>
            <a:r>
              <a:rPr lang="es-ES" sz="3600" b="1" dirty="0" err="1">
                <a:solidFill>
                  <a:schemeClr val="tx1"/>
                </a:solidFill>
                <a:latin typeface="+mn-lt"/>
                <a:ea typeface="Calibri Light"/>
                <a:cs typeface="Calibri Light"/>
              </a:rPr>
              <a:t>Scheme</a:t>
            </a:r>
            <a:endParaRPr lang="es-ES" sz="3600" b="1" dirty="0">
              <a:solidFill>
                <a:schemeClr val="tx1"/>
              </a:solidFill>
              <a:latin typeface="+mn-lt"/>
              <a:ea typeface="Calibri Light"/>
              <a:cs typeface="Calibri Light"/>
            </a:endParaRPr>
          </a:p>
        </p:txBody>
      </p:sp>
      <p:sp>
        <p:nvSpPr>
          <p:cNvPr id="10" name="CuadroTexto 9">
            <a:extLst>
              <a:ext uri="{FF2B5EF4-FFF2-40B4-BE49-F238E27FC236}">
                <a16:creationId xmlns:a16="http://schemas.microsoft.com/office/drawing/2014/main" id="{1DDABA46-D327-464D-188D-1E0F4EE7F908}"/>
              </a:ext>
            </a:extLst>
          </p:cNvPr>
          <p:cNvSpPr txBox="1"/>
          <p:nvPr/>
        </p:nvSpPr>
        <p:spPr>
          <a:xfrm>
            <a:off x="1025580" y="1127325"/>
            <a:ext cx="6584674" cy="369332"/>
          </a:xfrm>
          <a:prstGeom prst="rect">
            <a:avLst/>
          </a:prstGeom>
          <a:noFill/>
        </p:spPr>
        <p:txBody>
          <a:bodyPr wrap="square" lIns="91440" tIns="45720" rIns="91440" bIns="45720" anchor="t">
            <a:spAutoFit/>
          </a:bodyPr>
          <a:lstStyle/>
          <a:p>
            <a:r>
              <a:rPr lang="es-ES" b="1" dirty="0" err="1">
                <a:ea typeface="Calibri Light"/>
                <a:cs typeface="Calibri Light"/>
              </a:rPr>
              <a:t>Stylized</a:t>
            </a:r>
            <a:r>
              <a:rPr lang="es-ES" b="1" dirty="0">
                <a:ea typeface="Calibri Light"/>
                <a:cs typeface="Calibri Light"/>
              </a:rPr>
              <a:t> </a:t>
            </a:r>
            <a:r>
              <a:rPr lang="es-ES" b="1" dirty="0" err="1">
                <a:ea typeface="Calibri Light"/>
                <a:cs typeface="Calibri Light"/>
              </a:rPr>
              <a:t>Typical</a:t>
            </a:r>
            <a:r>
              <a:rPr lang="es-ES" sz="1800" b="1" dirty="0">
                <a:latin typeface="+mn-lt"/>
                <a:ea typeface="Calibri Light"/>
                <a:cs typeface="Calibri Light"/>
              </a:rPr>
              <a:t> AF Farmer </a:t>
            </a:r>
            <a:r>
              <a:rPr lang="es-ES" sz="1800" b="1" dirty="0" err="1">
                <a:latin typeface="+mn-lt"/>
                <a:ea typeface="Calibri Light"/>
                <a:cs typeface="Calibri Light"/>
              </a:rPr>
              <a:t>Financial</a:t>
            </a:r>
            <a:r>
              <a:rPr lang="es-ES" sz="1800" b="1" dirty="0">
                <a:latin typeface="+mn-lt"/>
                <a:ea typeface="Calibri Light"/>
                <a:cs typeface="Calibri Light"/>
              </a:rPr>
              <a:t> </a:t>
            </a:r>
            <a:r>
              <a:rPr lang="es-ES" sz="1800" b="1" dirty="0" err="1">
                <a:latin typeface="+mn-lt"/>
                <a:ea typeface="Calibri Light"/>
                <a:cs typeface="Calibri Light"/>
              </a:rPr>
              <a:t>Projection</a:t>
            </a:r>
            <a:endParaRPr lang="es-ES" sz="1800" b="1" dirty="0">
              <a:latin typeface="+mn-lt"/>
              <a:ea typeface="Calibri Light"/>
              <a:cs typeface="Calibri Light"/>
            </a:endParaRPr>
          </a:p>
        </p:txBody>
      </p:sp>
    </p:spTree>
    <p:extLst>
      <p:ext uri="{BB962C8B-B14F-4D97-AF65-F5344CB8AC3E}">
        <p14:creationId xmlns:p14="http://schemas.microsoft.com/office/powerpoint/2010/main" val="28162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045D-2D60-437D-5A8C-E34489D73F3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3778C6-F3FD-B466-1D1D-38B520434B4D}"/>
              </a:ext>
            </a:extLst>
          </p:cNvPr>
          <p:cNvGraphicFramePr>
            <a:graphicFrameLocks noGrp="1"/>
          </p:cNvGraphicFramePr>
          <p:nvPr>
            <p:extLst>
              <p:ext uri="{D42A27DB-BD31-4B8C-83A1-F6EECF244321}">
                <p14:modId xmlns:p14="http://schemas.microsoft.com/office/powerpoint/2010/main" val="3412119977"/>
              </p:ext>
            </p:extLst>
          </p:nvPr>
        </p:nvGraphicFramePr>
        <p:xfrm>
          <a:off x="331304" y="1303755"/>
          <a:ext cx="11529389" cy="5348223"/>
        </p:xfrm>
        <a:graphic>
          <a:graphicData uri="http://schemas.openxmlformats.org/drawingml/2006/table">
            <a:tbl>
              <a:tblPr firstRow="1" bandRow="1">
                <a:tableStyleId>{5C22544A-7EE6-4342-B048-85BDC9FD1C3A}</a:tableStyleId>
              </a:tblPr>
              <a:tblGrid>
                <a:gridCol w="1835361">
                  <a:extLst>
                    <a:ext uri="{9D8B030D-6E8A-4147-A177-3AD203B41FA5}">
                      <a16:colId xmlns:a16="http://schemas.microsoft.com/office/drawing/2014/main" val="378019516"/>
                    </a:ext>
                  </a:extLst>
                </a:gridCol>
                <a:gridCol w="3588488">
                  <a:extLst>
                    <a:ext uri="{9D8B030D-6E8A-4147-A177-3AD203B41FA5}">
                      <a16:colId xmlns:a16="http://schemas.microsoft.com/office/drawing/2014/main" val="155103207"/>
                    </a:ext>
                  </a:extLst>
                </a:gridCol>
                <a:gridCol w="3163559">
                  <a:extLst>
                    <a:ext uri="{9D8B030D-6E8A-4147-A177-3AD203B41FA5}">
                      <a16:colId xmlns:a16="http://schemas.microsoft.com/office/drawing/2014/main" val="2050857497"/>
                    </a:ext>
                  </a:extLst>
                </a:gridCol>
                <a:gridCol w="2941981">
                  <a:extLst>
                    <a:ext uri="{9D8B030D-6E8A-4147-A177-3AD203B41FA5}">
                      <a16:colId xmlns:a16="http://schemas.microsoft.com/office/drawing/2014/main" val="4204233541"/>
                    </a:ext>
                  </a:extLst>
                </a:gridCol>
              </a:tblGrid>
              <a:tr h="443301">
                <a:tc>
                  <a:txBody>
                    <a:bodyPr/>
                    <a:lstStyle/>
                    <a:p>
                      <a:pPr algn="ctr"/>
                      <a:r>
                        <a:rPr lang="es-ES" sz="1200" dirty="0"/>
                        <a:t>Incentive </a:t>
                      </a:r>
                      <a:r>
                        <a:rPr lang="es-ES" sz="1200" dirty="0" err="1"/>
                        <a:t>Mechanisms</a:t>
                      </a:r>
                      <a:endParaRPr lang="es-ES" sz="1200" dirty="0"/>
                    </a:p>
                  </a:txBody>
                  <a:tcPr anchor="ctr"/>
                </a:tc>
                <a:tc>
                  <a:txBody>
                    <a:bodyPr/>
                    <a:lstStyle/>
                    <a:p>
                      <a:pPr algn="ctr"/>
                      <a:r>
                        <a:rPr lang="es-ES" sz="1200" dirty="0" err="1"/>
                        <a:t>Brief</a:t>
                      </a:r>
                      <a:r>
                        <a:rPr lang="es-ES" sz="1200" dirty="0"/>
                        <a:t> </a:t>
                      </a:r>
                      <a:r>
                        <a:rPr lang="es-ES" sz="1200" dirty="0" err="1"/>
                        <a:t>Discription</a:t>
                      </a:r>
                      <a:r>
                        <a:rPr lang="es-ES" sz="1200" dirty="0"/>
                        <a:t> / </a:t>
                      </a:r>
                      <a:r>
                        <a:rPr lang="es-ES" sz="1200" dirty="0" err="1"/>
                        <a:t>Economic</a:t>
                      </a:r>
                      <a:r>
                        <a:rPr lang="es-ES" sz="1200" dirty="0"/>
                        <a:t> </a:t>
                      </a:r>
                      <a:r>
                        <a:rPr lang="es-ES" sz="1200" dirty="0" err="1"/>
                        <a:t>Rationale</a:t>
                      </a:r>
                      <a:endParaRPr lang="es-ES" sz="1200" dirty="0"/>
                    </a:p>
                  </a:txBody>
                  <a:tcPr anchor="ctr"/>
                </a:tc>
                <a:tc>
                  <a:txBody>
                    <a:bodyPr/>
                    <a:lstStyle/>
                    <a:p>
                      <a:pPr lvl="0" algn="ctr">
                        <a:buNone/>
                      </a:pPr>
                      <a:r>
                        <a:rPr lang="es-ES" sz="1200" dirty="0"/>
                        <a:t>CBA </a:t>
                      </a:r>
                      <a:r>
                        <a:rPr lang="es-ES" sz="1200" dirty="0" err="1"/>
                        <a:t>Model</a:t>
                      </a:r>
                      <a:r>
                        <a:rPr lang="es-ES" sz="1200" dirty="0"/>
                        <a:t> </a:t>
                      </a:r>
                      <a:r>
                        <a:rPr lang="es-ES" sz="1200" dirty="0" err="1"/>
                        <a:t>Application</a:t>
                      </a:r>
                      <a:r>
                        <a:rPr lang="es-ES" sz="1200" dirty="0"/>
                        <a:t> / </a:t>
                      </a:r>
                      <a:r>
                        <a:rPr lang="es-ES" sz="1200" dirty="0" err="1"/>
                        <a:t>Funding</a:t>
                      </a:r>
                      <a:r>
                        <a:rPr lang="es-ES" sz="1200" dirty="0"/>
                        <a:t> </a:t>
                      </a:r>
                      <a:r>
                        <a:rPr lang="es-ES" sz="1200" dirty="0" err="1"/>
                        <a:t>Channel</a:t>
                      </a:r>
                    </a:p>
                  </a:txBody>
                  <a:tcPr anchor="ctr"/>
                </a:tc>
                <a:tc>
                  <a:txBody>
                    <a:bodyPr/>
                    <a:lstStyle/>
                    <a:p>
                      <a:pPr lvl="0" algn="ctr">
                        <a:buNone/>
                      </a:pPr>
                      <a:r>
                        <a:rPr lang="es-ES" sz="1200" dirty="0"/>
                        <a:t>Real Case </a:t>
                      </a:r>
                      <a:r>
                        <a:rPr lang="es-ES" sz="1200" dirty="0" err="1"/>
                        <a:t>Study</a:t>
                      </a:r>
                      <a:r>
                        <a:rPr lang="es-ES" sz="1200" dirty="0"/>
                        <a:t> - </a:t>
                      </a:r>
                      <a:r>
                        <a:rPr lang="es-ES" sz="1200" dirty="0" err="1"/>
                        <a:t>Examples</a:t>
                      </a:r>
                      <a:endParaRPr lang="es-ES" sz="1200" dirty="0"/>
                    </a:p>
                  </a:txBody>
                  <a:tcPr anchor="ctr"/>
                </a:tc>
                <a:extLst>
                  <a:ext uri="{0D108BD9-81ED-4DB2-BD59-A6C34878D82A}">
                    <a16:rowId xmlns:a16="http://schemas.microsoft.com/office/drawing/2014/main" val="2594640900"/>
                  </a:ext>
                </a:extLst>
              </a:tr>
              <a:tr h="1101105">
                <a:tc>
                  <a:txBody>
                    <a:bodyPr/>
                    <a:lstStyle/>
                    <a:p>
                      <a:pPr algn="l"/>
                      <a:r>
                        <a:rPr lang="en-US" sz="1200" b="1" dirty="0"/>
                        <a:t>Seed Funding and Grants from NGO and </a:t>
                      </a:r>
                      <a:r>
                        <a:rPr lang="en-US" sz="1200" b="1" dirty="0" err="1"/>
                        <a:t>Philantropic</a:t>
                      </a:r>
                      <a:r>
                        <a:rPr lang="en-US" sz="1200" b="1" dirty="0"/>
                        <a:t> Foundations</a:t>
                      </a:r>
                      <a:endParaRPr lang="es-ES" sz="1200" b="1" dirty="0"/>
                    </a:p>
                  </a:txBody>
                  <a:tcPr anchor="ctr"/>
                </a:tc>
                <a:tc>
                  <a:txBody>
                    <a:bodyPr/>
                    <a:lstStyle/>
                    <a:p>
                      <a:r>
                        <a:rPr lang="en-US" sz="1200" b="0" kern="1200">
                          <a:solidFill>
                            <a:schemeClr val="dk1"/>
                          </a:solidFill>
                          <a:latin typeface="+mn-lt"/>
                          <a:ea typeface="+mn-ea"/>
                          <a:cs typeface="+mn-cs"/>
                        </a:rPr>
                        <a:t>Provide early-stage or transition funding for AF projects through grants, concessional loans, or catalytic capital from major donors, foundations, and impact-driven funds. </a:t>
                      </a:r>
                      <a:r>
                        <a:rPr lang="en-US" sz="1200" b="0" i="1" u="none" strike="noStrike" kern="1200" noProof="0">
                          <a:solidFill>
                            <a:srgbClr val="112E43"/>
                          </a:solidFill>
                          <a:latin typeface="Calibri"/>
                        </a:rPr>
                        <a:t>*Co-funding schemes that blend donor capital with public subsidies or guarantees</a:t>
                      </a:r>
                      <a:r>
                        <a:rPr lang="en-US" sz="1200" b="0" i="1" u="none" strike="noStrike" kern="1200" noProof="0" dirty="0">
                          <a:solidFill>
                            <a:schemeClr val="dk1"/>
                          </a:solidFill>
                          <a:latin typeface="Calibri"/>
                        </a:rPr>
                        <a:t> </a:t>
                      </a:r>
                      <a:endParaRPr lang="en-US" sz="1200" b="0" kern="1200" dirty="0">
                        <a:solidFill>
                          <a:schemeClr val="dk1"/>
                        </a:solidFill>
                        <a:latin typeface="+mn-lt"/>
                        <a:ea typeface="+mn-ea"/>
                        <a:cs typeface="+mn-cs"/>
                      </a:endParaRPr>
                    </a:p>
                  </a:txBody>
                  <a:tcPr anchor="ctr"/>
                </a:tc>
                <a:tc>
                  <a:txBody>
                    <a:bodyPr/>
                    <a:lstStyle/>
                    <a:p>
                      <a:pPr marL="171450" lvl="0" indent="-171450" algn="l" rtl="0" eaLnBrk="1" latinLnBrk="0" hangingPunct="1">
                        <a:buFont typeface="Arial" panose="020B0604020202020204" pitchFamily="34" charset="0"/>
                        <a:buChar char="•"/>
                      </a:pPr>
                      <a:r>
                        <a:rPr lang="en-US" sz="1200" b="0" i="0" u="none" strike="noStrike" kern="1200" noProof="0">
                          <a:solidFill>
                            <a:schemeClr val="dk1"/>
                          </a:solidFill>
                        </a:rPr>
                        <a:t>One time - Upfront funding [€]</a:t>
                      </a:r>
                      <a:endParaRPr lang="en-US"/>
                    </a:p>
                    <a:p>
                      <a:pPr marL="171450" lvl="0" indent="-171450" algn="l" rtl="0" eaLnBrk="1" latinLnBrk="0" hangingPunct="1">
                        <a:buFont typeface="Arial" panose="020B0604020202020204" pitchFamily="34" charset="0"/>
                        <a:buChar char="•"/>
                      </a:pPr>
                      <a:r>
                        <a:rPr lang="en-US" sz="1200" b="0" i="0" u="none" strike="noStrike" kern="1200" noProof="0" dirty="0">
                          <a:solidFill>
                            <a:schemeClr val="dk1"/>
                          </a:solidFill>
                        </a:rPr>
                        <a:t>Annual (periodic) - </a:t>
                      </a:r>
                      <a:r>
                        <a:rPr lang="en-US" sz="1200" kern="1200" dirty="0">
                          <a:solidFill>
                            <a:schemeClr val="dk1"/>
                          </a:solidFill>
                          <a:latin typeface="+mn-lt"/>
                          <a:ea typeface="+mn-ea"/>
                          <a:cs typeface="+mn-cs"/>
                        </a:rPr>
                        <a:t>Seasonal/ Seed Funding </a:t>
                      </a:r>
                      <a:r>
                        <a:rPr lang="en-US" sz="1200" b="0" i="0" u="none" strike="noStrike" kern="1200" noProof="0" dirty="0" err="1">
                          <a:solidFill>
                            <a:schemeClr val="dk1"/>
                          </a:solidFill>
                        </a:rPr>
                        <a:t>funding</a:t>
                      </a:r>
                      <a:r>
                        <a:rPr lang="en-US" sz="1200" b="0" i="0" u="none" strike="noStrike" kern="1200" noProof="0" dirty="0">
                          <a:solidFill>
                            <a:schemeClr val="dk1"/>
                          </a:solidFill>
                        </a:rPr>
                        <a:t> [€]  </a:t>
                      </a:r>
                    </a:p>
                  </a:txBody>
                  <a:tcPr anchor="ctr"/>
                </a:tc>
                <a:tc>
                  <a:txBody>
                    <a:bodyPr/>
                    <a:lstStyle/>
                    <a:p>
                      <a:pPr lvl="0">
                        <a:buNone/>
                      </a:pPr>
                      <a:r>
                        <a:rPr lang="es-ES" sz="1200" dirty="0"/>
                        <a:t>GIZ; </a:t>
                      </a:r>
                      <a:r>
                        <a:rPr lang="es-ES" sz="1200" dirty="0" err="1"/>
                        <a:t>Climate</a:t>
                      </a:r>
                      <a:r>
                        <a:rPr lang="es-ES" sz="1200" dirty="0"/>
                        <a:t> and </a:t>
                      </a:r>
                      <a:r>
                        <a:rPr lang="es-ES" sz="1200" dirty="0" err="1"/>
                        <a:t>Land</a:t>
                      </a:r>
                      <a:r>
                        <a:rPr lang="es-ES" sz="1200" dirty="0"/>
                        <a:t> Use Alliance (CLUA); Moringa </a:t>
                      </a:r>
                      <a:r>
                        <a:rPr lang="es-ES" sz="1200" dirty="0" err="1"/>
                        <a:t>Fund</a:t>
                      </a:r>
                      <a:r>
                        <a:rPr lang="es-ES" sz="1200" dirty="0"/>
                        <a:t>; Terra Bella </a:t>
                      </a:r>
                      <a:r>
                        <a:rPr lang="es-ES" sz="1200" dirty="0" err="1"/>
                        <a:t>Fund</a:t>
                      </a:r>
                      <a:r>
                        <a:rPr lang="es-ES" sz="1200" dirty="0"/>
                        <a:t>; UNDP Small </a:t>
                      </a:r>
                      <a:r>
                        <a:rPr lang="es-ES" sz="1200" dirty="0" err="1"/>
                        <a:t>Grants</a:t>
                      </a:r>
                      <a:r>
                        <a:rPr lang="es-ES" sz="1200" dirty="0"/>
                        <a:t> </a:t>
                      </a:r>
                      <a:r>
                        <a:rPr lang="es-ES" sz="1200" dirty="0" err="1"/>
                        <a:t>Programme</a:t>
                      </a:r>
                      <a:r>
                        <a:rPr lang="es-ES" sz="1200" dirty="0"/>
                        <a:t>; WWF </a:t>
                      </a:r>
                      <a:r>
                        <a:rPr lang="es-ES" sz="1200" dirty="0" err="1"/>
                        <a:t>Landscape</a:t>
                      </a:r>
                      <a:r>
                        <a:rPr lang="es-ES" sz="1200" dirty="0"/>
                        <a:t> </a:t>
                      </a:r>
                      <a:r>
                        <a:rPr lang="es-ES" sz="1200" dirty="0" err="1"/>
                        <a:t>Finance</a:t>
                      </a:r>
                      <a:r>
                        <a:rPr lang="es-ES" sz="1200" dirty="0"/>
                        <a:t> </a:t>
                      </a:r>
                      <a:r>
                        <a:rPr lang="es-ES" sz="1200" dirty="0" err="1"/>
                        <a:t>Labs</a:t>
                      </a:r>
                      <a:r>
                        <a:rPr lang="es-ES" sz="1200" dirty="0"/>
                        <a:t>; EIB/GEF </a:t>
                      </a:r>
                      <a:r>
                        <a:rPr lang="es-ES" sz="1200" dirty="0" err="1"/>
                        <a:t>blended</a:t>
                      </a:r>
                      <a:r>
                        <a:rPr lang="es-ES" sz="1200" dirty="0"/>
                        <a:t> </a:t>
                      </a:r>
                      <a:r>
                        <a:rPr lang="es-ES" sz="1200" dirty="0" err="1"/>
                        <a:t>pilot</a:t>
                      </a:r>
                      <a:r>
                        <a:rPr lang="es-ES" sz="1200" dirty="0"/>
                        <a:t> </a:t>
                      </a:r>
                      <a:r>
                        <a:rPr lang="es-ES" sz="1200" dirty="0" err="1"/>
                        <a:t>funds</a:t>
                      </a:r>
                      <a:endParaRPr lang="en-US" sz="1200" b="0" dirty="0"/>
                    </a:p>
                  </a:txBody>
                  <a:tcPr anchor="ctr"/>
                </a:tc>
                <a:extLst>
                  <a:ext uri="{0D108BD9-81ED-4DB2-BD59-A6C34878D82A}">
                    <a16:rowId xmlns:a16="http://schemas.microsoft.com/office/drawing/2014/main" val="3631573175"/>
                  </a:ext>
                </a:extLst>
              </a:tr>
              <a:tr h="1258405">
                <a:tc>
                  <a:txBody>
                    <a:bodyPr/>
                    <a:lstStyle/>
                    <a:p>
                      <a:pPr algn="l"/>
                      <a:r>
                        <a:rPr lang="en-US" sz="1200" b="1" dirty="0"/>
                        <a:t>Nature Capital Markets and Certification Schemes</a:t>
                      </a:r>
                    </a:p>
                  </a:txBody>
                  <a:tcPr anchor="ctr"/>
                </a:tc>
                <a:tc>
                  <a:txBody>
                    <a:bodyPr/>
                    <a:lstStyle/>
                    <a:p>
                      <a:r>
                        <a:rPr lang="en-US" sz="1200" b="0" kern="1200" dirty="0">
                          <a:solidFill>
                            <a:schemeClr val="dk1"/>
                          </a:solidFill>
                          <a:latin typeface="+mn-lt"/>
                          <a:ea typeface="+mn-ea"/>
                          <a:cs typeface="+mn-cs"/>
                        </a:rPr>
                        <a:t>External accredited organs that measure and certify carbon storage and biodiversity enhancements, increasing project credibility and investment appeal</a:t>
                      </a:r>
                      <a:endParaRPr lang="es-ES" sz="1200" b="0" kern="1200" dirty="0">
                        <a:solidFill>
                          <a:schemeClr val="dk1"/>
                        </a:solidFill>
                        <a:latin typeface="+mn-lt"/>
                        <a:ea typeface="+mn-ea"/>
                        <a:cs typeface="+mn-cs"/>
                      </a:endParaRPr>
                    </a:p>
                  </a:txBody>
                  <a:tcPr anchor="ctr"/>
                </a:tc>
                <a:tc>
                  <a:txBody>
                    <a:bodyPr/>
                    <a:lstStyle/>
                    <a:p>
                      <a:pPr marL="171450" lvl="0" indent="-171450" algn="l" rtl="0" eaLnBrk="1" latinLnBrk="0" hangingPunct="1">
                        <a:buFont typeface="Arial" panose="020B0604020202020204" pitchFamily="34" charset="0"/>
                        <a:buChar char="•"/>
                      </a:pPr>
                      <a:r>
                        <a:rPr lang="en-US" sz="1200" kern="1200" dirty="0">
                          <a:solidFill>
                            <a:schemeClr val="dk1"/>
                          </a:solidFill>
                          <a:latin typeface="+mn-lt"/>
                          <a:ea typeface="+mn-ea"/>
                          <a:cs typeface="+mn-cs"/>
                        </a:rPr>
                        <a:t>Carbon Market Credits</a:t>
                      </a:r>
                      <a:endParaRPr lang="en-US" dirty="0"/>
                    </a:p>
                    <a:p>
                      <a:pPr marL="0" lvl="0" indent="0" algn="l">
                        <a:buNone/>
                      </a:pPr>
                      <a:r>
                        <a:rPr lang="en-US" sz="1200" i="1" kern="1200">
                          <a:solidFill>
                            <a:schemeClr val="dk1"/>
                          </a:solidFill>
                          <a:latin typeface="+mn-lt"/>
                          <a:ea typeface="+mn-ea"/>
                          <a:cs typeface="+mn-cs"/>
                        </a:rPr>
                        <a:t>*case study: analysis on the decision to join Carbon market – size and age matters</a:t>
                      </a:r>
                      <a:br>
                        <a:rPr lang="en-US" sz="1200" i="1" kern="1200" dirty="0">
                          <a:solidFill>
                            <a:schemeClr val="dk1"/>
                          </a:solidFill>
                          <a:latin typeface="+mn-lt"/>
                          <a:ea typeface="+mn-ea"/>
                          <a:cs typeface="+mn-cs"/>
                        </a:rPr>
                      </a:br>
                      <a:endParaRPr lang="en-US" sz="1200" i="1" kern="1200">
                        <a:solidFill>
                          <a:srgbClr val="112E43"/>
                        </a:solidFill>
                        <a:latin typeface="+mn-lt"/>
                        <a:ea typeface="+mn-ea"/>
                        <a:cs typeface="+mn-cs"/>
                      </a:endParaRPr>
                    </a:p>
                    <a:p>
                      <a:pPr marL="171450" lvl="0" indent="-171450" algn="l" rtl="0" eaLnBrk="1" latinLnBrk="0" hangingPunct="1">
                        <a:buFont typeface="Arial" panose="020B0604020202020204" pitchFamily="34" charset="0"/>
                        <a:buChar char="•"/>
                      </a:pPr>
                      <a:r>
                        <a:rPr lang="es-ES" sz="1200" dirty="0"/>
                        <a:t>MRV </a:t>
                      </a:r>
                      <a:r>
                        <a:rPr lang="es-ES" sz="1200" dirty="0" err="1"/>
                        <a:t>funding</a:t>
                      </a:r>
                      <a:r>
                        <a:rPr lang="es-ES" sz="1200" dirty="0"/>
                        <a:t> </a:t>
                      </a:r>
                      <a:r>
                        <a:rPr lang="es-ES" sz="1200" dirty="0" err="1"/>
                        <a:t>support</a:t>
                      </a:r>
                      <a:r>
                        <a:rPr lang="es-ES" sz="1200" dirty="0"/>
                        <a:t> </a:t>
                      </a:r>
                      <a:r>
                        <a:rPr lang="en-US" sz="1200" b="0" i="0" u="none" strike="noStrike" noProof="0" dirty="0">
                          <a:solidFill>
                            <a:srgbClr val="112E43"/>
                          </a:solidFill>
                          <a:latin typeface="Calibri"/>
                        </a:rPr>
                        <a:t>[€]</a:t>
                      </a:r>
                      <a:endParaRPr lang="en-US" sz="1200" kern="1200" dirty="0" err="1">
                        <a:solidFill>
                          <a:schemeClr val="dk1"/>
                        </a:solidFill>
                        <a:latin typeface="+mn-lt"/>
                        <a:ea typeface="+mn-ea"/>
                        <a:cs typeface="+mn-cs"/>
                      </a:endParaRPr>
                    </a:p>
                    <a:p>
                      <a:pPr marL="171450" lvl="0" indent="-171450" algn="l">
                        <a:buFont typeface="Arial" panose="020B0604020202020204" pitchFamily="34" charset="0"/>
                        <a:buChar char="•"/>
                      </a:pPr>
                      <a:r>
                        <a:rPr lang="es-ES" sz="1200" dirty="0" err="1"/>
                        <a:t>Cost</a:t>
                      </a:r>
                      <a:r>
                        <a:rPr lang="es-ES" sz="1200" dirty="0"/>
                        <a:t> </a:t>
                      </a:r>
                      <a:r>
                        <a:rPr lang="es-ES" sz="1200" dirty="0" err="1"/>
                        <a:t>of</a:t>
                      </a:r>
                      <a:r>
                        <a:rPr lang="es-ES" sz="1200" dirty="0"/>
                        <a:t> </a:t>
                      </a:r>
                      <a:r>
                        <a:rPr lang="es-ES" sz="1200" dirty="0" err="1"/>
                        <a:t>Certification</a:t>
                      </a:r>
                      <a:r>
                        <a:rPr lang="es-ES" sz="1200" dirty="0"/>
                        <a:t> / Sponsors </a:t>
                      </a:r>
                      <a:r>
                        <a:rPr lang="en-US" sz="1200" b="0" i="0" u="none" strike="noStrike" noProof="0" dirty="0">
                          <a:solidFill>
                            <a:srgbClr val="112E43"/>
                          </a:solidFill>
                          <a:latin typeface="Calibri"/>
                        </a:rPr>
                        <a:t>[€]</a:t>
                      </a:r>
                    </a:p>
                  </a:txBody>
                  <a:tcPr anchor="ctr"/>
                </a:tc>
                <a:tc>
                  <a:txBody>
                    <a:bodyPr/>
                    <a:lstStyle/>
                    <a:p>
                      <a:pPr lvl="0">
                        <a:buNone/>
                      </a:pPr>
                      <a:r>
                        <a:rPr lang="en-US" sz="1200" b="0" dirty="0"/>
                        <a:t>Verra (VCS) and </a:t>
                      </a:r>
                      <a:r>
                        <a:rPr lang="en-US" sz="1200" b="0" i="0" u="none" strike="noStrike" noProof="0" dirty="0">
                          <a:latin typeface="Calibri"/>
                        </a:rPr>
                        <a:t>Jurisdictional and Nested REDD+ (JNR); </a:t>
                      </a:r>
                      <a:r>
                        <a:rPr lang="en-US" sz="1200" b="0" dirty="0"/>
                        <a:t>European – ETS and Voluntary Schemes; CRCF Regulation Policy; Gold Standard</a:t>
                      </a:r>
                      <a:r>
                        <a:rPr lang="en-US" sz="1200" dirty="0"/>
                        <a:t>; emerging biodiversity markets; JNR &amp; jurisdictional REDD+</a:t>
                      </a:r>
                      <a:endParaRPr lang="en-US" sz="1200" b="0" dirty="0"/>
                    </a:p>
                  </a:txBody>
                  <a:tcPr anchor="ctr"/>
                </a:tc>
                <a:extLst>
                  <a:ext uri="{0D108BD9-81ED-4DB2-BD59-A6C34878D82A}">
                    <a16:rowId xmlns:a16="http://schemas.microsoft.com/office/drawing/2014/main" val="586647078"/>
                  </a:ext>
                </a:extLst>
              </a:tr>
              <a:tr h="1101105">
                <a:tc>
                  <a:txBody>
                    <a:bodyPr/>
                    <a:lstStyle/>
                    <a:p>
                      <a:pPr lvl="0" algn="l">
                        <a:buNone/>
                      </a:pPr>
                      <a:r>
                        <a:rPr lang="es-ES" sz="1200" b="1" kern="1200" noProof="0" dirty="0" err="1">
                          <a:solidFill>
                            <a:schemeClr val="dk1"/>
                          </a:solidFill>
                          <a:latin typeface="+mn-lt"/>
                          <a:ea typeface="+mn-ea"/>
                          <a:cs typeface="+mn-cs"/>
                        </a:rPr>
                        <a:t>Impact</a:t>
                      </a:r>
                      <a:r>
                        <a:rPr lang="es-ES" sz="1200" b="1" kern="1200" noProof="0" dirty="0">
                          <a:solidFill>
                            <a:schemeClr val="dk1"/>
                          </a:solidFill>
                          <a:latin typeface="+mn-lt"/>
                          <a:ea typeface="+mn-ea"/>
                          <a:cs typeface="+mn-cs"/>
                        </a:rPr>
                        <a:t> </a:t>
                      </a:r>
                      <a:r>
                        <a:rPr lang="es-ES" sz="1200" b="1" kern="1200" noProof="0" dirty="0" err="1">
                          <a:solidFill>
                            <a:schemeClr val="dk1"/>
                          </a:solidFill>
                          <a:latin typeface="+mn-lt"/>
                          <a:ea typeface="+mn-ea"/>
                          <a:cs typeface="+mn-cs"/>
                        </a:rPr>
                        <a:t>Investment</a:t>
                      </a:r>
                      <a:r>
                        <a:rPr lang="es-ES" sz="1200" b="1" kern="1200" noProof="0" dirty="0">
                          <a:solidFill>
                            <a:schemeClr val="dk1"/>
                          </a:solidFill>
                          <a:latin typeface="+mn-lt"/>
                          <a:ea typeface="+mn-ea"/>
                          <a:cs typeface="+mn-cs"/>
                        </a:rPr>
                        <a:t>, </a:t>
                      </a:r>
                      <a:r>
                        <a:rPr lang="es-ES" sz="1200" b="1" kern="1200" noProof="0" dirty="0" err="1">
                          <a:solidFill>
                            <a:schemeClr val="dk1"/>
                          </a:solidFill>
                          <a:latin typeface="+mn-lt"/>
                          <a:ea typeface="+mn-ea"/>
                          <a:cs typeface="+mn-cs"/>
                        </a:rPr>
                        <a:t>Blended</a:t>
                      </a:r>
                      <a:r>
                        <a:rPr lang="es-ES" sz="1200" b="1" kern="1200" noProof="0" dirty="0">
                          <a:solidFill>
                            <a:schemeClr val="dk1"/>
                          </a:solidFill>
                          <a:latin typeface="+mn-lt"/>
                          <a:ea typeface="+mn-ea"/>
                          <a:cs typeface="+mn-cs"/>
                        </a:rPr>
                        <a:t> </a:t>
                      </a:r>
                      <a:r>
                        <a:rPr lang="es-ES" sz="1200" b="1" kern="1200" noProof="0" dirty="0" err="1">
                          <a:solidFill>
                            <a:schemeClr val="dk1"/>
                          </a:solidFill>
                          <a:latin typeface="+mn-lt"/>
                          <a:ea typeface="+mn-ea"/>
                          <a:cs typeface="+mn-cs"/>
                        </a:rPr>
                        <a:t>Finance</a:t>
                      </a:r>
                      <a:r>
                        <a:rPr lang="es-ES" sz="1200" b="1" kern="1200" noProof="0" dirty="0">
                          <a:solidFill>
                            <a:schemeClr val="dk1"/>
                          </a:solidFill>
                          <a:latin typeface="+mn-lt"/>
                          <a:ea typeface="+mn-ea"/>
                          <a:cs typeface="+mn-cs"/>
                        </a:rPr>
                        <a:t> &amp; </a:t>
                      </a:r>
                      <a:r>
                        <a:rPr lang="es-ES" sz="1200" b="1" kern="1200" noProof="0" dirty="0" err="1">
                          <a:solidFill>
                            <a:schemeClr val="dk1"/>
                          </a:solidFill>
                          <a:latin typeface="+mn-lt"/>
                          <a:ea typeface="+mn-ea"/>
                          <a:cs typeface="+mn-cs"/>
                        </a:rPr>
                        <a:t>Crowdlending</a:t>
                      </a:r>
                      <a:r>
                        <a:rPr lang="es-ES" sz="1200" b="1" kern="1200" noProof="0" dirty="0">
                          <a:solidFill>
                            <a:schemeClr val="dk1"/>
                          </a:solidFill>
                          <a:latin typeface="+mn-lt"/>
                          <a:ea typeface="+mn-ea"/>
                          <a:cs typeface="+mn-cs"/>
                        </a:rPr>
                        <a:t> and Crowdfunding </a:t>
                      </a:r>
                      <a:r>
                        <a:rPr lang="es-ES" sz="1200" b="1" kern="1200" noProof="0" dirty="0" err="1">
                          <a:solidFill>
                            <a:schemeClr val="dk1"/>
                          </a:solidFill>
                          <a:latin typeface="+mn-lt"/>
                          <a:ea typeface="+mn-ea"/>
                          <a:cs typeface="+mn-cs"/>
                        </a:rPr>
                        <a:t>Platforms</a:t>
                      </a:r>
                      <a:r>
                        <a:rPr lang="es-ES" sz="1200" b="0" i="0" u="none" strike="noStrike" kern="1200" noProof="0" dirty="0">
                          <a:solidFill>
                            <a:schemeClr val="dk1"/>
                          </a:solidFill>
                        </a:rPr>
                        <a:t> </a:t>
                      </a:r>
                    </a:p>
                  </a:txBody>
                  <a:tcPr anchor="ctr"/>
                </a:tc>
                <a:tc>
                  <a:txBody>
                    <a:bodyPr/>
                    <a:lstStyle/>
                    <a:p>
                      <a:pPr marL="0" algn="l" defTabSz="914400" rtl="0" eaLnBrk="1" latinLnBrk="0" hangingPunct="1"/>
                      <a:r>
                        <a:rPr lang="en-US" sz="1200" b="0" kern="1200" dirty="0">
                          <a:solidFill>
                            <a:schemeClr val="dk1"/>
                          </a:solidFill>
                          <a:latin typeface="+mn-lt"/>
                          <a:ea typeface="+mn-ea"/>
                          <a:cs typeface="+mn-cs"/>
                        </a:rPr>
                        <a:t>Funds looking for positive social and environmental returns. Series of o</a:t>
                      </a:r>
                      <a:r>
                        <a:rPr lang="en-US" sz="1200" b="0" kern="1200" noProof="0" dirty="0">
                          <a:solidFill>
                            <a:schemeClr val="dk1"/>
                          </a:solidFill>
                          <a:latin typeface="+mn-lt"/>
                          <a:ea typeface="+mn-ea"/>
                          <a:cs typeface="+mn-cs"/>
                        </a:rPr>
                        <a:t>nline platforms that raise funds from many investors, ideal for community-based, cooperatives or smaller agroforestry projects.</a:t>
                      </a:r>
                      <a:endParaRPr lang="es-ES" sz="1200" b="0" kern="1200" dirty="0">
                        <a:solidFill>
                          <a:schemeClr val="dk1"/>
                        </a:solidFill>
                        <a:latin typeface="+mn-lt"/>
                        <a:ea typeface="+mn-ea"/>
                        <a:cs typeface="+mn-cs"/>
                      </a:endParaRPr>
                    </a:p>
                  </a:txBody>
                  <a:tcPr anchor="ctr"/>
                </a:tc>
                <a:tc>
                  <a:txBody>
                    <a:bodyPr/>
                    <a:lstStyle/>
                    <a:p>
                      <a:pPr marL="171450" indent="-171450">
                        <a:buFont typeface="Arial" panose="020B0604020202020204" pitchFamily="34" charset="0"/>
                        <a:buChar char="•"/>
                      </a:pPr>
                      <a:r>
                        <a:rPr lang="en-US" sz="1200" b="0" i="0" u="none" strike="noStrike" noProof="0">
                          <a:latin typeface="Calibri"/>
                        </a:rPr>
                        <a:t>Loan amount [€]</a:t>
                      </a:r>
                    </a:p>
                    <a:p>
                      <a:pPr marL="171450" lvl="0" indent="-171450">
                        <a:buFont typeface="Arial" panose="020B0604020202020204" pitchFamily="34" charset="0"/>
                        <a:buChar char="•"/>
                      </a:pPr>
                      <a:r>
                        <a:rPr lang="en-US" sz="1200" b="0" i="0" u="none" strike="noStrike" noProof="0"/>
                        <a:t>Interest Rate [%]</a:t>
                      </a:r>
                    </a:p>
                    <a:p>
                      <a:pPr marL="171450" lvl="0" indent="-171450">
                        <a:buFont typeface="Arial" panose="020B0604020202020204" pitchFamily="34" charset="0"/>
                        <a:buChar char="•"/>
                      </a:pPr>
                      <a:r>
                        <a:rPr lang="en-US" sz="1200" b="0" i="0" u="none" strike="noStrike" noProof="0">
                          <a:latin typeface="Calibri"/>
                        </a:rPr>
                        <a:t>Repayment of loan from year [grace periods]</a:t>
                      </a:r>
                    </a:p>
                    <a:p>
                      <a:pPr marL="171450" lvl="0" indent="-171450">
                        <a:buFont typeface="Arial" panose="020B0604020202020204" pitchFamily="34" charset="0"/>
                        <a:buChar char="•"/>
                      </a:pPr>
                      <a:r>
                        <a:rPr lang="en-US" sz="1200" b="0" i="0" u="none" strike="noStrike" noProof="0"/>
                        <a:t>Annual Repayment amount [€/year]</a:t>
                      </a:r>
                      <a:endParaRPr lang="en-US" sz="1200" b="0" i="0" u="none" strike="noStrike" noProof="0" dirty="0">
                        <a:latin typeface="Calibri"/>
                      </a:endParaRPr>
                    </a:p>
                  </a:txBody>
                  <a:tcPr anchor="ctr"/>
                </a:tc>
                <a:tc>
                  <a:txBody>
                    <a:bodyPr/>
                    <a:lstStyle/>
                    <a:p>
                      <a:pPr lvl="0" algn="l">
                        <a:lnSpc>
                          <a:spcPct val="100000"/>
                        </a:lnSpc>
                        <a:spcBef>
                          <a:spcPts val="0"/>
                        </a:spcBef>
                        <a:spcAft>
                          <a:spcPts val="0"/>
                        </a:spcAft>
                        <a:buNone/>
                      </a:pPr>
                      <a:r>
                        <a:rPr lang="en-US" sz="1200" b="0" i="0" u="none" strike="noStrike" noProof="0" dirty="0" err="1">
                          <a:solidFill>
                            <a:srgbClr val="112E43"/>
                          </a:solidFill>
                          <a:latin typeface="Calibri"/>
                        </a:rPr>
                        <a:t>AraraSeed</a:t>
                      </a:r>
                      <a:r>
                        <a:rPr lang="en-US" sz="1200" b="0" i="0" u="none" strike="noStrike" noProof="0" dirty="0">
                          <a:solidFill>
                            <a:srgbClr val="112E43"/>
                          </a:solidFill>
                          <a:latin typeface="Calibri"/>
                        </a:rPr>
                        <a:t>; </a:t>
                      </a:r>
                      <a:r>
                        <a:rPr lang="en-US" sz="1200" dirty="0" err="1"/>
                        <a:t>Growahead</a:t>
                      </a:r>
                      <a:r>
                        <a:rPr lang="en-US" sz="1200" dirty="0"/>
                        <a:t>; </a:t>
                      </a:r>
                      <a:r>
                        <a:rPr lang="en-US" sz="1200" b="0" i="0" u="none" strike="noStrike" noProof="0" dirty="0" err="1">
                          <a:latin typeface="Calibri"/>
                        </a:rPr>
                        <a:t>Crowdfarming</a:t>
                      </a:r>
                      <a:r>
                        <a:rPr lang="en-US" sz="1200" b="0" i="0" u="none" strike="noStrike" noProof="0" dirty="0">
                          <a:latin typeface="Calibri"/>
                        </a:rPr>
                        <a:t> ; </a:t>
                      </a:r>
                      <a:r>
                        <a:rPr lang="en-US" sz="1200" b="0" i="0" u="none" strike="noStrike" noProof="0" dirty="0" err="1">
                          <a:latin typeface="Calibri"/>
                        </a:rPr>
                        <a:t>Greenmatch</a:t>
                      </a:r>
                      <a:r>
                        <a:rPr lang="en-US" sz="1200" b="0" i="0" u="none" strike="noStrike" noProof="0" dirty="0">
                          <a:latin typeface="Calibri"/>
                        </a:rPr>
                        <a:t>, </a:t>
                      </a:r>
                      <a:r>
                        <a:rPr lang="en-US" sz="1200" b="0" i="0" u="none" strike="noStrike" noProof="0" dirty="0" err="1">
                          <a:latin typeface="Calibri"/>
                        </a:rPr>
                        <a:t>Sitawi</a:t>
                      </a:r>
                      <a:r>
                        <a:rPr lang="en-US" sz="1200" b="0" i="0" u="none" strike="noStrike" noProof="0" dirty="0">
                          <a:latin typeface="Calibri"/>
                        </a:rPr>
                        <a:t> Finance for </a:t>
                      </a:r>
                      <a:r>
                        <a:rPr lang="en-US" sz="1200" b="0" i="0" u="none" strike="noStrike" noProof="0" dirty="0" err="1">
                          <a:latin typeface="Calibri"/>
                        </a:rPr>
                        <a:t>Good</a:t>
                      </a:r>
                      <a:r>
                        <a:rPr lang="en-US" sz="1200" dirty="0" err="1"/>
                        <a:t>blended</a:t>
                      </a:r>
                      <a:r>
                        <a:rPr lang="en-US" sz="1200" dirty="0"/>
                        <a:t> funds under GEF/IFAD; </a:t>
                      </a:r>
                      <a:r>
                        <a:rPr lang="en-US" sz="1200" dirty="0" err="1"/>
                        <a:t>Triodos</a:t>
                      </a:r>
                      <a:r>
                        <a:rPr lang="en-US" sz="1200" dirty="0"/>
                        <a:t> sustainable agriculture financing</a:t>
                      </a:r>
                      <a:endParaRPr lang="en-US" sz="1200" b="0" dirty="0"/>
                    </a:p>
                  </a:txBody>
                  <a:tcPr anchor="ctr"/>
                </a:tc>
                <a:extLst>
                  <a:ext uri="{0D108BD9-81ED-4DB2-BD59-A6C34878D82A}">
                    <a16:rowId xmlns:a16="http://schemas.microsoft.com/office/drawing/2014/main" val="998605577"/>
                  </a:ext>
                </a:extLst>
              </a:tr>
              <a:tr h="1444307">
                <a:tc>
                  <a:txBody>
                    <a:bodyPr/>
                    <a:lstStyle/>
                    <a:p>
                      <a:pPr marL="0" algn="l" rtl="0" eaLnBrk="1" latinLnBrk="0" hangingPunct="1"/>
                      <a:r>
                        <a:rPr lang="en-US" sz="1200" b="1"/>
                        <a:t>Risk-Mitigation / Sharing Instruments</a:t>
                      </a:r>
                    </a:p>
                  </a:txBody>
                  <a:tcPr anchor="ctr"/>
                </a:tc>
                <a:tc>
                  <a:txBody>
                    <a:bodyPr/>
                    <a:lstStyle/>
                    <a:p>
                      <a:pPr marL="0" algn="l" defTabSz="914400" rtl="0" eaLnBrk="1" latinLnBrk="0" hangingPunct="1"/>
                      <a:r>
                        <a:rPr lang="en-US" sz="1200"/>
                        <a:t>Reduce the financial exposure of </a:t>
                      </a:r>
                      <a:r>
                        <a:rPr lang="en-US" sz="1200" dirty="0"/>
                        <a:t>farmers and lenders, enabling long-term investments with delayed returns. These instruments cover early losses, climate shocks, or credit risk, making lending more accessible and lowering financing costs.</a:t>
                      </a:r>
                      <a:endParaRPr lang="en-US" sz="1200" b="0" kern="1200" dirty="0">
                        <a:solidFill>
                          <a:schemeClr val="dk1"/>
                        </a:solidFill>
                        <a:latin typeface="+mn-lt"/>
                        <a:ea typeface="+mn-ea"/>
                        <a:cs typeface="+mn-cs"/>
                      </a:endParaRPr>
                    </a:p>
                  </a:txBody>
                  <a:tcPr anchor="ctr"/>
                </a:tc>
                <a:tc>
                  <a:txBody>
                    <a:bodyPr/>
                    <a:lstStyle/>
                    <a:p>
                      <a:pPr marL="171450" lvl="0" indent="-171450" algn="l" rtl="0" eaLnBrk="1" latinLnBrk="0" hangingPunct="1">
                        <a:buFont typeface="Arial" panose="020B0604020202020204" pitchFamily="34" charset="0"/>
                        <a:buChar char="•"/>
                      </a:pPr>
                      <a:r>
                        <a:rPr lang="en-US" sz="1200" b="0" i="0" u="none" strike="noStrike" kern="1200" noProof="0" dirty="0">
                          <a:solidFill>
                            <a:schemeClr val="dk1"/>
                          </a:solidFill>
                        </a:rPr>
                        <a:t>Initial investment risk covered by Guarantee instruments (collateral component) [€]</a:t>
                      </a:r>
                      <a:endParaRPr lang="en-US" dirty="0"/>
                    </a:p>
                    <a:p>
                      <a:pPr marL="0" lvl="0" indent="0" algn="l">
                        <a:buNone/>
                      </a:pPr>
                      <a:endParaRPr lang="en-US" sz="1200" i="1" kern="1200" dirty="0">
                        <a:solidFill>
                          <a:schemeClr val="dk1"/>
                        </a:solidFill>
                        <a:latin typeface="+mn-lt"/>
                        <a:ea typeface="+mn-ea"/>
                        <a:cs typeface="+mn-cs"/>
                      </a:endParaRPr>
                    </a:p>
                    <a:p>
                      <a:pPr marL="171450" lvl="0" indent="-171450" algn="l">
                        <a:buFont typeface="Arial"/>
                        <a:buChar char="•"/>
                      </a:pPr>
                      <a:r>
                        <a:rPr lang="en-US" sz="1200" b="0" i="0" u="none" strike="noStrike" kern="1200" noProof="0">
                          <a:solidFill>
                            <a:schemeClr val="dk1"/>
                          </a:solidFill>
                        </a:rPr>
                        <a:t> First-Loss Capital &amp; Climate Insurance</a:t>
                      </a:r>
                      <a:br>
                        <a:rPr lang="en-US" sz="1200" b="0" i="0" u="none" strike="noStrike" kern="1200" noProof="0" dirty="0">
                          <a:solidFill>
                            <a:schemeClr val="dk1"/>
                          </a:solidFill>
                        </a:rPr>
                      </a:br>
                      <a:r>
                        <a:rPr lang="en-US" sz="1200" b="0" i="1" u="none" strike="noStrike" kern="1200" noProof="0">
                          <a:solidFill>
                            <a:schemeClr val="dk1"/>
                          </a:solidFill>
                          <a:latin typeface="Calibri"/>
                        </a:rPr>
                        <a:t>*case study: Parametric Insurance</a:t>
                      </a:r>
                      <a:endParaRPr lang="en-US"/>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noProof="0" dirty="0">
                          <a:latin typeface="Calibri"/>
                        </a:rPr>
                        <a:t>USAID’s Development Credit Authority (DCA), African Development Bank’s Partial Risk Guarantees, </a:t>
                      </a:r>
                      <a:r>
                        <a:rPr lang="en-US" sz="1200" b="0" i="0" u="none" strike="noStrike" kern="1200" noProof="0" dirty="0">
                          <a:solidFill>
                            <a:schemeClr val="dk1"/>
                          </a:solidFill>
                          <a:latin typeface="+mn-lt"/>
                          <a:ea typeface="+mn-ea"/>
                          <a:cs typeface="+mn-cs"/>
                        </a:rPr>
                        <a:t>European Association of Guarantee Institutions (AECM), </a:t>
                      </a:r>
                      <a:r>
                        <a:rPr lang="en-US" sz="1200" b="0" i="0" u="none" strike="noStrike" noProof="0" dirty="0">
                          <a:latin typeface="+mn-lt"/>
                        </a:rPr>
                        <a:t>AVHGA, ISMEA,</a:t>
                      </a:r>
                      <a:r>
                        <a:rPr lang="en-US" sz="1200" dirty="0"/>
                        <a:t> emerging parametric insurance (e.g., Oxfam, WFP pilots)</a:t>
                      </a:r>
                      <a:endParaRPr lang="en-US" sz="1200" b="0" dirty="0"/>
                    </a:p>
                  </a:txBody>
                  <a:tcPr anchor="ctr"/>
                </a:tc>
                <a:extLst>
                  <a:ext uri="{0D108BD9-81ED-4DB2-BD59-A6C34878D82A}">
                    <a16:rowId xmlns:a16="http://schemas.microsoft.com/office/drawing/2014/main" val="3345906268"/>
                  </a:ext>
                </a:extLst>
              </a:tr>
            </a:tbl>
          </a:graphicData>
        </a:graphic>
      </p:graphicFrame>
      <p:sp>
        <p:nvSpPr>
          <p:cNvPr id="3" name="TextBox 2">
            <a:extLst>
              <a:ext uri="{FF2B5EF4-FFF2-40B4-BE49-F238E27FC236}">
                <a16:creationId xmlns:a16="http://schemas.microsoft.com/office/drawing/2014/main" id="{0E643A0D-D4D9-ED41-006F-11FEDD616667}"/>
              </a:ext>
            </a:extLst>
          </p:cNvPr>
          <p:cNvSpPr txBox="1"/>
          <p:nvPr/>
        </p:nvSpPr>
        <p:spPr>
          <a:xfrm>
            <a:off x="802698" y="561614"/>
            <a:ext cx="10592783" cy="646331"/>
          </a:xfrm>
          <a:prstGeom prst="rect">
            <a:avLst/>
          </a:prstGeom>
          <a:noFill/>
        </p:spPr>
        <p:txBody>
          <a:bodyPr wrap="square" lIns="91440" tIns="45720" rIns="91440" bIns="45720" rtlCol="0" anchor="t">
            <a:spAutoFit/>
          </a:bodyPr>
          <a:lstStyle/>
          <a:p>
            <a:r>
              <a:rPr lang="en-US" sz="3600" b="1" dirty="0">
                <a:solidFill>
                  <a:schemeClr val="accent6">
                    <a:lumMod val="25000"/>
                  </a:schemeClr>
                </a:solidFill>
                <a:ea typeface="Calibri"/>
                <a:cs typeface="Calibri"/>
              </a:rPr>
              <a:t>De-Risking and Blended Finance mechanisms**(1/2)</a:t>
            </a:r>
            <a:endParaRPr lang="es-ES" sz="3600" b="1">
              <a:solidFill>
                <a:schemeClr val="accent6">
                  <a:lumMod val="25000"/>
                </a:schemeClr>
              </a:solidFill>
              <a:ea typeface="Calibri"/>
              <a:cs typeface="Calibri"/>
            </a:endParaRPr>
          </a:p>
        </p:txBody>
      </p:sp>
    </p:spTree>
    <p:extLst>
      <p:ext uri="{BB962C8B-B14F-4D97-AF65-F5344CB8AC3E}">
        <p14:creationId xmlns:p14="http://schemas.microsoft.com/office/powerpoint/2010/main" val="3078899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EDF78-A606-8214-A92C-7869A48F489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58BC923-8B86-E205-25EB-30C88D282F6B}"/>
              </a:ext>
            </a:extLst>
          </p:cNvPr>
          <p:cNvGraphicFramePr>
            <a:graphicFrameLocks noGrp="1"/>
          </p:cNvGraphicFramePr>
          <p:nvPr>
            <p:extLst>
              <p:ext uri="{D42A27DB-BD31-4B8C-83A1-F6EECF244321}">
                <p14:modId xmlns:p14="http://schemas.microsoft.com/office/powerpoint/2010/main" val="3971497862"/>
              </p:ext>
            </p:extLst>
          </p:nvPr>
        </p:nvGraphicFramePr>
        <p:xfrm>
          <a:off x="321366" y="1317653"/>
          <a:ext cx="11673409" cy="5330598"/>
        </p:xfrm>
        <a:graphic>
          <a:graphicData uri="http://schemas.openxmlformats.org/drawingml/2006/table">
            <a:tbl>
              <a:tblPr firstRow="1" bandRow="1">
                <a:tableStyleId>{5C22544A-7EE6-4342-B048-85BDC9FD1C3A}</a:tableStyleId>
              </a:tblPr>
              <a:tblGrid>
                <a:gridCol w="1834775">
                  <a:extLst>
                    <a:ext uri="{9D8B030D-6E8A-4147-A177-3AD203B41FA5}">
                      <a16:colId xmlns:a16="http://schemas.microsoft.com/office/drawing/2014/main" val="378019516"/>
                    </a:ext>
                  </a:extLst>
                </a:gridCol>
                <a:gridCol w="3499632">
                  <a:extLst>
                    <a:ext uri="{9D8B030D-6E8A-4147-A177-3AD203B41FA5}">
                      <a16:colId xmlns:a16="http://schemas.microsoft.com/office/drawing/2014/main" val="155103207"/>
                    </a:ext>
                  </a:extLst>
                </a:gridCol>
                <a:gridCol w="3235120">
                  <a:extLst>
                    <a:ext uri="{9D8B030D-6E8A-4147-A177-3AD203B41FA5}">
                      <a16:colId xmlns:a16="http://schemas.microsoft.com/office/drawing/2014/main" val="2050857497"/>
                    </a:ext>
                  </a:extLst>
                </a:gridCol>
                <a:gridCol w="3103882">
                  <a:extLst>
                    <a:ext uri="{9D8B030D-6E8A-4147-A177-3AD203B41FA5}">
                      <a16:colId xmlns:a16="http://schemas.microsoft.com/office/drawing/2014/main" val="4204233541"/>
                    </a:ext>
                  </a:extLst>
                </a:gridCol>
              </a:tblGrid>
              <a:tr h="367608">
                <a:tc>
                  <a:txBody>
                    <a:bodyPr/>
                    <a:lstStyle/>
                    <a:p>
                      <a:pPr algn="ctr"/>
                      <a:r>
                        <a:rPr lang="es-ES" sz="1200" dirty="0"/>
                        <a:t>Incentive </a:t>
                      </a:r>
                      <a:r>
                        <a:rPr lang="es-ES" sz="1200" dirty="0" err="1"/>
                        <a:t>Mechanisms</a:t>
                      </a:r>
                      <a:endParaRPr lang="es-ES" sz="1200" dirty="0"/>
                    </a:p>
                  </a:txBody>
                  <a:tcPr anchor="ctr"/>
                </a:tc>
                <a:tc>
                  <a:txBody>
                    <a:bodyPr/>
                    <a:lstStyle/>
                    <a:p>
                      <a:pPr algn="ctr"/>
                      <a:r>
                        <a:rPr lang="es-ES" sz="1200" dirty="0" err="1"/>
                        <a:t>Brief</a:t>
                      </a:r>
                      <a:r>
                        <a:rPr lang="es-ES" sz="1200" dirty="0"/>
                        <a:t> </a:t>
                      </a:r>
                      <a:r>
                        <a:rPr lang="es-ES" sz="1200" dirty="0" err="1"/>
                        <a:t>Discription</a:t>
                      </a:r>
                      <a:r>
                        <a:rPr lang="es-ES" sz="1200" dirty="0"/>
                        <a:t> / </a:t>
                      </a:r>
                      <a:r>
                        <a:rPr lang="es-ES" sz="1200" dirty="0" err="1"/>
                        <a:t>Economic</a:t>
                      </a:r>
                      <a:r>
                        <a:rPr lang="es-ES" sz="1200" dirty="0"/>
                        <a:t> </a:t>
                      </a:r>
                      <a:r>
                        <a:rPr lang="es-ES" sz="1200" dirty="0" err="1"/>
                        <a:t>Rationale</a:t>
                      </a:r>
                      <a:endParaRPr lang="es-ES" sz="1200" dirty="0"/>
                    </a:p>
                  </a:txBody>
                  <a:tcPr anchor="ctr"/>
                </a:tc>
                <a:tc>
                  <a:txBody>
                    <a:bodyPr/>
                    <a:lstStyle/>
                    <a:p>
                      <a:pPr lvl="0" algn="ctr">
                        <a:lnSpc>
                          <a:spcPct val="100000"/>
                        </a:lnSpc>
                        <a:spcBef>
                          <a:spcPts val="0"/>
                        </a:spcBef>
                        <a:spcAft>
                          <a:spcPts val="0"/>
                        </a:spcAft>
                        <a:buNone/>
                      </a:pPr>
                      <a:r>
                        <a:rPr lang="es-ES" sz="1200" b="1" i="0" u="none" strike="noStrike" noProof="0" dirty="0">
                          <a:solidFill>
                            <a:srgbClr val="FFFFFF"/>
                          </a:solidFill>
                          <a:latin typeface="Calibri"/>
                        </a:rPr>
                        <a:t>CBA </a:t>
                      </a:r>
                      <a:r>
                        <a:rPr lang="es-ES" sz="1200" b="1" i="0" u="none" strike="noStrike" noProof="0" dirty="0" err="1">
                          <a:solidFill>
                            <a:srgbClr val="FFFFFF"/>
                          </a:solidFill>
                          <a:latin typeface="Calibri"/>
                        </a:rPr>
                        <a:t>Model</a:t>
                      </a:r>
                      <a:r>
                        <a:rPr lang="es-ES" sz="1200" b="1" i="0" u="none" strike="noStrike" noProof="0" dirty="0">
                          <a:solidFill>
                            <a:srgbClr val="FFFFFF"/>
                          </a:solidFill>
                          <a:latin typeface="Calibri"/>
                        </a:rPr>
                        <a:t> </a:t>
                      </a:r>
                      <a:r>
                        <a:rPr lang="es-ES" sz="1200" b="1" i="0" u="none" strike="noStrike" noProof="0" dirty="0" err="1">
                          <a:solidFill>
                            <a:srgbClr val="FFFFFF"/>
                          </a:solidFill>
                          <a:latin typeface="Calibri"/>
                        </a:rPr>
                        <a:t>Application</a:t>
                      </a:r>
                      <a:r>
                        <a:rPr lang="es-ES" sz="1200" b="1" i="0" u="none" strike="noStrike" noProof="0" dirty="0">
                          <a:solidFill>
                            <a:srgbClr val="FFFFFF"/>
                          </a:solidFill>
                          <a:latin typeface="Calibri"/>
                        </a:rPr>
                        <a:t> / </a:t>
                      </a:r>
                      <a:r>
                        <a:rPr lang="es-ES" sz="1200" b="1" i="0" u="none" strike="noStrike" noProof="0" dirty="0" err="1">
                          <a:solidFill>
                            <a:srgbClr val="FFFFFF"/>
                          </a:solidFill>
                          <a:latin typeface="Calibri"/>
                        </a:rPr>
                        <a:t>Funding</a:t>
                      </a:r>
                      <a:r>
                        <a:rPr lang="es-ES" sz="1200" b="1" i="0" u="none" strike="noStrike" noProof="0" dirty="0">
                          <a:solidFill>
                            <a:srgbClr val="FFFFFF"/>
                          </a:solidFill>
                          <a:latin typeface="Calibri"/>
                        </a:rPr>
                        <a:t> </a:t>
                      </a:r>
                      <a:r>
                        <a:rPr lang="es-ES" sz="1200" b="1" i="0" u="none" strike="noStrike" noProof="0" dirty="0" err="1">
                          <a:solidFill>
                            <a:srgbClr val="FFFFFF"/>
                          </a:solidFill>
                          <a:latin typeface="Calibri"/>
                        </a:rPr>
                        <a:t>Channel</a:t>
                      </a:r>
                    </a:p>
                  </a:txBody>
                  <a:tcPr anchor="ctr"/>
                </a:tc>
                <a:tc>
                  <a:txBody>
                    <a:bodyPr/>
                    <a:lstStyle/>
                    <a:p>
                      <a:pPr lvl="0" algn="ctr">
                        <a:buNone/>
                      </a:pPr>
                      <a:r>
                        <a:rPr lang="es-ES" sz="1200" dirty="0"/>
                        <a:t>Real Case </a:t>
                      </a:r>
                      <a:r>
                        <a:rPr lang="es-ES" sz="1200" dirty="0" err="1"/>
                        <a:t>Study</a:t>
                      </a:r>
                      <a:r>
                        <a:rPr lang="es-ES" sz="1200" dirty="0"/>
                        <a:t> - </a:t>
                      </a:r>
                      <a:r>
                        <a:rPr lang="es-ES" sz="1200" dirty="0" err="1"/>
                        <a:t>Examples</a:t>
                      </a:r>
                      <a:endParaRPr lang="es-ES" sz="1200" dirty="0"/>
                    </a:p>
                  </a:txBody>
                  <a:tcPr anchor="ctr"/>
                </a:tc>
                <a:extLst>
                  <a:ext uri="{0D108BD9-81ED-4DB2-BD59-A6C34878D82A}">
                    <a16:rowId xmlns:a16="http://schemas.microsoft.com/office/drawing/2014/main" val="2594640900"/>
                  </a:ext>
                </a:extLst>
              </a:tr>
              <a:tr h="1116963">
                <a:tc>
                  <a:txBody>
                    <a:bodyPr/>
                    <a:lstStyle/>
                    <a:p>
                      <a:pPr marL="0" algn="l" defTabSz="914400" rtl="0" eaLnBrk="1" latinLnBrk="0" hangingPunct="1"/>
                      <a:r>
                        <a:rPr lang="en-US" sz="1200" b="1" dirty="0"/>
                        <a:t>High-Quality, Site-Specific Advisory &amp; Technical Assistance Services</a:t>
                      </a:r>
                      <a:endParaRPr lang="es-ES" sz="1200" b="1" kern="1200" dirty="0">
                        <a:solidFill>
                          <a:schemeClr val="dk1"/>
                        </a:solidFill>
                        <a:latin typeface="+mn-lt"/>
                        <a:ea typeface="+mn-ea"/>
                        <a:cs typeface="+mn-cs"/>
                      </a:endParaRPr>
                    </a:p>
                  </a:txBody>
                  <a:tcPr anchor="ctr"/>
                </a:tc>
                <a:tc>
                  <a:txBody>
                    <a:bodyPr/>
                    <a:lstStyle/>
                    <a:p>
                      <a:r>
                        <a:rPr lang="en-US" sz="1200" dirty="0" err="1"/>
                        <a:t>Specialised</a:t>
                      </a:r>
                      <a:r>
                        <a:rPr lang="en-US" sz="1200" dirty="0"/>
                        <a:t> advisory services improve farmer decision-making, reduce design errors, and increase long-term productivity. Also improves access to financing by providing management plans, budgets, and documentation required by lenders or public authorities.</a:t>
                      </a:r>
                      <a:endParaRPr lang="en-US" sz="1200" b="0" i="0" u="none" strike="noStrike" kern="1200">
                        <a:solidFill>
                          <a:schemeClr val="dk1"/>
                        </a:solidFill>
                        <a:latin typeface="Calibri"/>
                        <a:ea typeface="+mn-ea"/>
                        <a:cs typeface="+mn-cs"/>
                      </a:endParaRPr>
                    </a:p>
                  </a:txBody>
                  <a:tcPr anchor="ctr"/>
                </a:tc>
                <a:tc>
                  <a:txBody>
                    <a:bodyPr/>
                    <a:lstStyle/>
                    <a:p>
                      <a:pPr marL="171450" indent="-171450">
                        <a:buFont typeface="Arial" panose="020B0604020202020204" pitchFamily="34" charset="0"/>
                        <a:buChar char="•"/>
                      </a:pPr>
                      <a:r>
                        <a:rPr lang="en-US" sz="1200" b="0" i="0" u="none" strike="noStrike" noProof="0" dirty="0">
                          <a:latin typeface="Calibri"/>
                        </a:rPr>
                        <a:t>One-time consultation cost  [€]</a:t>
                      </a:r>
                      <a:endParaRPr lang="en-US" sz="1200" dirty="0"/>
                    </a:p>
                    <a:p>
                      <a:pPr marL="171450" lvl="0" indent="-171450">
                        <a:buFont typeface="Arial" panose="020B0604020202020204" pitchFamily="34" charset="0"/>
                        <a:buChar char="•"/>
                      </a:pPr>
                      <a:r>
                        <a:rPr lang="en-US" sz="1200" b="0" i="0" u="none" strike="noStrike" noProof="0" dirty="0">
                          <a:latin typeface="Calibri"/>
                        </a:rPr>
                        <a:t>Annual Cost of Service [€/year]</a:t>
                      </a:r>
                    </a:p>
                    <a:p>
                      <a:pPr marL="171450" lvl="0" indent="-171450">
                        <a:buFont typeface="Arial" panose="020B0604020202020204" pitchFamily="34" charset="0"/>
                        <a:buChar char="•"/>
                      </a:pPr>
                      <a:r>
                        <a:rPr lang="en-US" sz="1200" b="0" i="0" u="none" strike="noStrike" noProof="0" dirty="0"/>
                        <a:t>Rate over all experience with adv service </a:t>
                      </a:r>
                      <a:r>
                        <a:rPr lang="en-US" sz="1200" b="0" i="0" u="none" strike="noStrike" noProof="0" dirty="0">
                          <a:solidFill>
                            <a:srgbClr val="112E43"/>
                          </a:solidFill>
                          <a:latin typeface="Calibri"/>
                        </a:rPr>
                        <a:t>[%]</a:t>
                      </a:r>
                      <a:r>
                        <a:rPr lang="en-US" sz="1200" b="0" i="0" u="none" strike="noStrike" noProof="0" dirty="0"/>
                        <a:t> </a:t>
                      </a:r>
                      <a:endParaRPr lang="en-US" sz="1200" dirty="0"/>
                    </a:p>
                    <a:p>
                      <a:pPr marL="171450" lvl="0" indent="-171450">
                        <a:buFont typeface="Arial" panose="020B0604020202020204" pitchFamily="34" charset="0"/>
                        <a:buChar char="•"/>
                      </a:pPr>
                      <a:r>
                        <a:rPr lang="en-US" sz="1200" b="0" i="0" u="none" strike="noStrike" noProof="0" dirty="0">
                          <a:latin typeface="Calibri"/>
                        </a:rPr>
                        <a:t>Rate the service based on the design created from advisor [%]</a:t>
                      </a:r>
                      <a:endParaRPr lang="en-US" sz="1200" dirty="0"/>
                    </a:p>
                  </a:txBody>
                  <a:tcPr anchor="ctr"/>
                </a:tc>
                <a:tc>
                  <a:txBody>
                    <a:bodyPr/>
                    <a:lstStyle/>
                    <a:p>
                      <a:pPr lvl="0">
                        <a:buNone/>
                      </a:pPr>
                      <a:r>
                        <a:rPr lang="en-US" sz="1200" b="0" dirty="0" err="1"/>
                        <a:t>ReForest</a:t>
                      </a:r>
                      <a:r>
                        <a:rPr lang="en-US" sz="1200" b="0" dirty="0"/>
                        <a:t> Living Labs, </a:t>
                      </a:r>
                      <a:r>
                        <a:rPr lang="es-ES" sz="1200" dirty="0" err="1"/>
                        <a:t>Agforward</a:t>
                      </a:r>
                      <a:r>
                        <a:rPr lang="es-ES" sz="1200" dirty="0"/>
                        <a:t> (UK) </a:t>
                      </a:r>
                      <a:r>
                        <a:rPr lang="es-ES" sz="1200" dirty="0" err="1"/>
                        <a:t>Agroforestry</a:t>
                      </a:r>
                      <a:r>
                        <a:rPr lang="es-ES" sz="1200" dirty="0"/>
                        <a:t> Network, Dehesa </a:t>
                      </a:r>
                      <a:r>
                        <a:rPr lang="es-ES" sz="1200" dirty="0" err="1"/>
                        <a:t>Advisory</a:t>
                      </a:r>
                      <a:r>
                        <a:rPr lang="es-ES" sz="1200" dirty="0"/>
                        <a:t> </a:t>
                      </a:r>
                      <a:r>
                        <a:rPr lang="es-ES" sz="1200" dirty="0" err="1"/>
                        <a:t>Service</a:t>
                      </a:r>
                      <a:r>
                        <a:rPr lang="es-ES" sz="1200" dirty="0"/>
                        <a:t> (</a:t>
                      </a:r>
                      <a:r>
                        <a:rPr lang="es-ES" sz="1200" dirty="0" err="1"/>
                        <a:t>Spain</a:t>
                      </a:r>
                      <a:r>
                        <a:rPr lang="es-ES" sz="1200" dirty="0"/>
                        <a:t>), </a:t>
                      </a:r>
                      <a:r>
                        <a:rPr lang="es-ES" sz="1200" dirty="0" err="1"/>
                        <a:t>Bavarian</a:t>
                      </a:r>
                      <a:r>
                        <a:rPr lang="es-ES" sz="1200" dirty="0"/>
                        <a:t> </a:t>
                      </a:r>
                      <a:r>
                        <a:rPr lang="es-ES" sz="1200" dirty="0" err="1"/>
                        <a:t>State</a:t>
                      </a:r>
                      <a:r>
                        <a:rPr lang="es-ES" sz="1200" dirty="0"/>
                        <a:t> </a:t>
                      </a:r>
                      <a:r>
                        <a:rPr lang="es-ES" sz="1200" dirty="0" err="1"/>
                        <a:t>Institute</a:t>
                      </a:r>
                      <a:r>
                        <a:rPr lang="es-ES" sz="1200" dirty="0"/>
                        <a:t> </a:t>
                      </a:r>
                      <a:r>
                        <a:rPr lang="es-ES" sz="1200" dirty="0" err="1"/>
                        <a:t>for</a:t>
                      </a:r>
                      <a:r>
                        <a:rPr lang="es-ES" sz="1200" dirty="0"/>
                        <a:t> </a:t>
                      </a:r>
                      <a:r>
                        <a:rPr lang="es-ES" sz="1200" dirty="0" err="1"/>
                        <a:t>Agriculture</a:t>
                      </a:r>
                      <a:r>
                        <a:rPr lang="es-ES" sz="1200" dirty="0"/>
                        <a:t> (</a:t>
                      </a:r>
                      <a:r>
                        <a:rPr lang="es-ES" sz="1200" dirty="0" err="1"/>
                        <a:t>Germany</a:t>
                      </a:r>
                      <a:r>
                        <a:rPr lang="es-ES" sz="1200" dirty="0"/>
                        <a:t>), (</a:t>
                      </a:r>
                      <a:r>
                        <a:rPr lang="es-ES" sz="1200" dirty="0" err="1"/>
                        <a:t>Danish</a:t>
                      </a:r>
                      <a:r>
                        <a:rPr lang="es-ES" sz="1200" dirty="0"/>
                        <a:t>) </a:t>
                      </a:r>
                      <a:r>
                        <a:rPr lang="es-ES" sz="1200" dirty="0" err="1"/>
                        <a:t>Agricultural</a:t>
                      </a:r>
                      <a:r>
                        <a:rPr lang="es-ES" sz="1200" dirty="0"/>
                        <a:t> </a:t>
                      </a:r>
                      <a:r>
                        <a:rPr lang="es-ES" sz="1200" dirty="0" err="1"/>
                        <a:t>Advisory</a:t>
                      </a:r>
                      <a:r>
                        <a:rPr lang="es-ES" sz="1200" dirty="0"/>
                        <a:t> </a:t>
                      </a:r>
                      <a:r>
                        <a:rPr lang="es-ES" sz="1200" dirty="0" err="1"/>
                        <a:t>Service</a:t>
                      </a:r>
                      <a:r>
                        <a:rPr lang="es-ES" sz="1200" dirty="0"/>
                        <a:t>, (</a:t>
                      </a:r>
                      <a:r>
                        <a:rPr lang="es-ES" sz="1200" dirty="0" err="1"/>
                        <a:t>Hungarian</a:t>
                      </a:r>
                      <a:r>
                        <a:rPr lang="es-ES" sz="1200" dirty="0"/>
                        <a:t>) </a:t>
                      </a:r>
                      <a:r>
                        <a:rPr lang="es-ES" sz="1200" dirty="0" err="1"/>
                        <a:t>Research</a:t>
                      </a:r>
                      <a:r>
                        <a:rPr lang="es-ES" sz="1200" dirty="0"/>
                        <a:t> </a:t>
                      </a:r>
                      <a:r>
                        <a:rPr lang="es-ES" sz="1200" dirty="0" err="1"/>
                        <a:t>Institute</a:t>
                      </a:r>
                      <a:r>
                        <a:rPr lang="es-ES" sz="1200" dirty="0"/>
                        <a:t> </a:t>
                      </a:r>
                      <a:r>
                        <a:rPr lang="es-ES" sz="1200" dirty="0" err="1"/>
                        <a:t>of</a:t>
                      </a:r>
                      <a:r>
                        <a:rPr lang="es-ES" sz="1200" dirty="0"/>
                        <a:t> </a:t>
                      </a:r>
                      <a:r>
                        <a:rPr lang="es-ES" sz="1200" dirty="0" err="1"/>
                        <a:t>Organic</a:t>
                      </a:r>
                      <a:r>
                        <a:rPr lang="es-ES" sz="1200" dirty="0"/>
                        <a:t> </a:t>
                      </a:r>
                      <a:r>
                        <a:rPr lang="es-ES" sz="1200" dirty="0" err="1"/>
                        <a:t>Agriculture</a:t>
                      </a:r>
                      <a:r>
                        <a:rPr lang="es-ES" sz="1200" dirty="0"/>
                        <a:t>, (</a:t>
                      </a:r>
                      <a:r>
                        <a:rPr lang="es-ES" sz="1200" dirty="0" err="1"/>
                        <a:t>Czech</a:t>
                      </a:r>
                      <a:r>
                        <a:rPr lang="es-ES" sz="1200" dirty="0"/>
                        <a:t>) </a:t>
                      </a:r>
                      <a:r>
                        <a:rPr lang="es-ES" sz="1200" dirty="0" err="1"/>
                        <a:t>Agroforestry</a:t>
                      </a:r>
                      <a:r>
                        <a:rPr lang="es-ES" sz="1200" dirty="0"/>
                        <a:t> </a:t>
                      </a:r>
                      <a:r>
                        <a:rPr lang="es-ES" sz="1200" dirty="0" err="1"/>
                        <a:t>Association</a:t>
                      </a:r>
                      <a:endParaRPr lang="en-US" sz="1200" b="0" dirty="0"/>
                    </a:p>
                  </a:txBody>
                  <a:tcPr anchor="ctr"/>
                </a:tc>
                <a:extLst>
                  <a:ext uri="{0D108BD9-81ED-4DB2-BD59-A6C34878D82A}">
                    <a16:rowId xmlns:a16="http://schemas.microsoft.com/office/drawing/2014/main" val="3631573175"/>
                  </a:ext>
                </a:extLst>
              </a:tr>
              <a:tr h="1329046">
                <a:tc>
                  <a:txBody>
                    <a:bodyPr/>
                    <a:lstStyle/>
                    <a:p>
                      <a:pPr algn="l"/>
                      <a:r>
                        <a:rPr lang="en-US" sz="1200" b="1" dirty="0"/>
                        <a:t>Integrated Value-Chain &amp; Processing Infrastructure Finance</a:t>
                      </a:r>
                      <a:endParaRPr lang="es-ES" sz="1200" b="1" dirty="0"/>
                    </a:p>
                  </a:txBody>
                  <a:tcPr anchor="ctr"/>
                </a:tc>
                <a:tc>
                  <a:txBody>
                    <a:bodyPr/>
                    <a:lstStyle/>
                    <a:p>
                      <a:pPr marL="0" algn="l" rtl="0" eaLnBrk="1" latinLnBrk="0" hangingPunct="1"/>
                      <a:r>
                        <a:rPr lang="en-US" sz="1200" dirty="0"/>
                        <a:t>AF becomes economically viable when farmers have access to processing, storage, logistics, and market infrastructure. Dedicated finance for value-chain assets (e.g., nut cracking, fruit drying, timber processing, cold storage) increases product value and reduces post-harvest losses.</a:t>
                      </a:r>
                      <a:endParaRPr lang="en-US" sz="1200" b="0" kern="1200" dirty="0">
                        <a:solidFill>
                          <a:schemeClr val="dk1"/>
                        </a:solidFill>
                        <a:latin typeface="+mn-lt"/>
                        <a:ea typeface="+mn-ea"/>
                        <a:cs typeface="+mn-cs"/>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mn-lt"/>
                          <a:ea typeface="+mn-ea"/>
                          <a:cs typeface="+mn-cs"/>
                        </a:rPr>
                        <a:t>Specific /favoring credit lines</a:t>
                      </a:r>
                    </a:p>
                    <a:p>
                      <a:pPr marL="0" marR="0" lvl="0" indent="0" algn="l" rtl="0" eaLnBrk="1" fontAlgn="auto" latinLnBrk="0" hangingPunct="1">
                        <a:lnSpc>
                          <a:spcPct val="100000"/>
                        </a:lnSpc>
                        <a:spcBef>
                          <a:spcPts val="0"/>
                        </a:spcBef>
                        <a:spcAft>
                          <a:spcPts val="0"/>
                        </a:spcAft>
                        <a:buClrTx/>
                        <a:buSzTx/>
                        <a:buNone/>
                      </a:pPr>
                      <a:r>
                        <a:rPr lang="en-US" sz="1200" kern="1200" dirty="0">
                          <a:solidFill>
                            <a:schemeClr val="dk1"/>
                          </a:solidFill>
                          <a:latin typeface="+mn-lt"/>
                          <a:ea typeface="+mn-ea"/>
                          <a:cs typeface="+mn-cs"/>
                        </a:rPr>
                        <a:t>*case study on the decision to join cooperatives</a:t>
                      </a:r>
                      <a:br>
                        <a:rPr lang="en-US" sz="1200" kern="1200" dirty="0">
                          <a:solidFill>
                            <a:srgbClr val="112E43"/>
                          </a:solidFill>
                          <a:latin typeface="+mn-lt"/>
                          <a:ea typeface="+mn-ea"/>
                          <a:cs typeface="+mn-cs"/>
                        </a:rPr>
                      </a:br>
                      <a:endParaRPr lang="en-US" sz="1200" kern="1200" dirty="0">
                        <a:solidFill>
                          <a:srgbClr val="112E43"/>
                        </a:solidFill>
                        <a:latin typeface="+mn-lt"/>
                        <a:ea typeface="+mn-ea"/>
                        <a:cs typeface="+mn-cs"/>
                      </a:endParaRPr>
                    </a:p>
                    <a:p>
                      <a:pPr marL="171450" indent="-171450">
                        <a:buFont typeface="Arial" panose="020B0604020202020204" pitchFamily="34" charset="0"/>
                        <a:buChar char="•"/>
                      </a:pPr>
                      <a:r>
                        <a:rPr lang="en-US" sz="1200" b="0" i="0" u="none" strike="noStrike" noProof="0" dirty="0">
                          <a:latin typeface="Calibri"/>
                        </a:rPr>
                        <a:t>Cost of shared cooperative equipment [€] </a:t>
                      </a:r>
                    </a:p>
                    <a:p>
                      <a:pPr marL="171450" lvl="0" indent="-171450">
                        <a:buFont typeface="Arial" panose="020B0604020202020204" pitchFamily="34" charset="0"/>
                        <a:buChar char="•"/>
                      </a:pPr>
                      <a:r>
                        <a:rPr lang="en-US" sz="1200" b="0" i="0" u="none" strike="noStrike" noProof="0" dirty="0"/>
                        <a:t>Annual operation and maintenance cost for infrastructure [€/year]</a:t>
                      </a:r>
                    </a:p>
                  </a:txBody>
                  <a:tcPr anchor="ctr"/>
                </a:tc>
                <a:tc>
                  <a:txBody>
                    <a:bodyPr/>
                    <a:lstStyle/>
                    <a:p>
                      <a:pPr lvl="0">
                        <a:buNone/>
                      </a:pPr>
                      <a:r>
                        <a:rPr lang="en-US" sz="1200" b="0" i="0" u="none" strike="noStrike" noProof="0" dirty="0">
                          <a:latin typeface="Calibri"/>
                        </a:rPr>
                        <a:t>Multiple Development Banks, European Investment Bank (EIB), IFAD Projects,</a:t>
                      </a:r>
                      <a:r>
                        <a:rPr lang="en-US" sz="1200" b="1" i="0" u="none" strike="noStrike" noProof="0" dirty="0">
                          <a:latin typeface="Calibri"/>
                        </a:rPr>
                        <a:t> </a:t>
                      </a:r>
                      <a:r>
                        <a:rPr lang="en-US" sz="1200" dirty="0"/>
                        <a:t>national cooperative banks; development finance institutions (DFIs); IFAD value-chain projects; EIB agriculture infrastructure loans; national rural development grants; cooperative processing clusters in Spain, France, Italy.</a:t>
                      </a:r>
                      <a:endParaRPr lang="en-US" sz="1200" b="1" i="0" u="none" strike="noStrike" kern="1200" noProof="0">
                        <a:solidFill>
                          <a:schemeClr val="dk1"/>
                        </a:solidFill>
                        <a:latin typeface="Calibri"/>
                        <a:ea typeface="+mn-ea"/>
                        <a:cs typeface="+mn-cs"/>
                      </a:endParaRPr>
                    </a:p>
                  </a:txBody>
                  <a:tcPr anchor="ctr"/>
                </a:tc>
                <a:extLst>
                  <a:ext uri="{0D108BD9-81ED-4DB2-BD59-A6C34878D82A}">
                    <a16:rowId xmlns:a16="http://schemas.microsoft.com/office/drawing/2014/main" val="2236966787"/>
                  </a:ext>
                </a:extLst>
              </a:tr>
              <a:tr h="1286630">
                <a:tc>
                  <a:txBody>
                    <a:bodyPr/>
                    <a:lstStyle/>
                    <a:p>
                      <a:pPr algn="l"/>
                      <a:r>
                        <a:rPr lang="en-US" sz="1200" b="1" dirty="0"/>
                        <a:t>Advance Purchase Agreements (APAs) &amp; ESG-Aligned Procurement Contracts</a:t>
                      </a:r>
                      <a:endParaRPr lang="es-ES" sz="1200" b="1" i="0" u="none" strike="noStrike" noProof="0" dirty="0">
                        <a:solidFill>
                          <a:srgbClr val="112E43"/>
                        </a:solidFill>
                        <a:latin typeface="Calibri"/>
                      </a:endParaRPr>
                    </a:p>
                  </a:txBody>
                  <a:tcPr anchor="ctr"/>
                </a:tc>
                <a:tc>
                  <a:txBody>
                    <a:bodyPr/>
                    <a:lstStyle/>
                    <a:p>
                      <a:pPr marL="0" algn="l" rtl="0" eaLnBrk="1" latinLnBrk="0" hangingPunct="1"/>
                      <a:r>
                        <a:rPr lang="en-US" sz="1200" dirty="0"/>
                        <a:t>Forward </a:t>
                      </a:r>
                      <a:r>
                        <a:rPr lang="en-US" sz="1200"/>
                        <a:t>long-term</a:t>
                      </a:r>
                      <a:r>
                        <a:rPr lang="en-US" sz="1200" dirty="0"/>
                        <a:t> contracts secure future revenue streams by guaranteeing the purchase of AF products before production. APAs reduce price volatility, support early investment decisions, and strengthen farmers’ bargaining power in value chains.</a:t>
                      </a:r>
                      <a:endParaRPr lang="en-US" sz="1200" b="0" kern="1200" dirty="0">
                        <a:solidFill>
                          <a:schemeClr val="dk1"/>
                        </a:solidFill>
                        <a:latin typeface="+mn-lt"/>
                        <a:ea typeface="+mn-ea"/>
                        <a:cs typeface="+mn-cs"/>
                      </a:endParaRPr>
                    </a:p>
                  </a:txBody>
                  <a:tcPr anchor="ctr"/>
                </a:tc>
                <a:tc>
                  <a:txBody>
                    <a:bodyPr/>
                    <a:lstStyle/>
                    <a:p>
                      <a:pPr marL="171450" indent="-171450">
                        <a:buFont typeface="Arial"/>
                        <a:buChar char="•"/>
                      </a:pPr>
                      <a:r>
                        <a:rPr lang="en-US" sz="1200" dirty="0"/>
                        <a:t>Carbon and biodiversity forward contracts / </a:t>
                      </a:r>
                      <a:r>
                        <a:rPr lang="en-US" sz="1200" b="0" i="0" u="none" strike="noStrike" noProof="0" dirty="0">
                          <a:latin typeface="Calibri"/>
                        </a:rPr>
                        <a:t>Price Guaranteed at [€/t]</a:t>
                      </a:r>
                      <a:endParaRPr lang="en-US" sz="1200" dirty="0"/>
                    </a:p>
                    <a:p>
                      <a:pPr marL="171450" lvl="0" indent="-171450">
                        <a:buFont typeface="Arial"/>
                        <a:buChar char="•"/>
                      </a:pPr>
                      <a:r>
                        <a:rPr lang="en-US" sz="1200" b="0" i="0" u="none" strike="noStrike" noProof="0" dirty="0"/>
                        <a:t>Reduction in price </a:t>
                      </a:r>
                      <a:r>
                        <a:rPr lang="en-US" sz="1200" b="0" i="0" u="none" strike="noStrike" noProof="0" dirty="0" err="1"/>
                        <a:t>uncertainity</a:t>
                      </a:r>
                      <a:r>
                        <a:rPr lang="en-US" sz="1200" b="0" i="0" u="none" strike="noStrike" noProof="0" dirty="0"/>
                        <a:t> [%]</a:t>
                      </a:r>
                      <a:endParaRPr lang="en-US" sz="1200" b="0" i="0" u="none" strike="noStrike" noProof="0" dirty="0">
                        <a:latin typeface="Calibri"/>
                      </a:endParaRPr>
                    </a:p>
                    <a:p>
                      <a:pPr marL="171450" lvl="0" indent="-171450">
                        <a:buFont typeface="Arial" panose="020B0604020202020204" pitchFamily="34" charset="0"/>
                        <a:buChar char="•"/>
                      </a:pPr>
                      <a:r>
                        <a:rPr lang="en-US" sz="1200" b="0" i="0" u="none" strike="noStrike" noProof="0" dirty="0"/>
                        <a:t>Additional price consumers are willing to pay for sustainable/regenerative products [%]</a:t>
                      </a:r>
                      <a:endParaRPr lang="en-US" sz="1200" dirty="0"/>
                    </a:p>
                  </a:txBody>
                  <a:tcPr anchor="ctr"/>
                </a:tc>
                <a:tc>
                  <a:txBody>
                    <a:bodyPr/>
                    <a:lstStyle/>
                    <a:p>
                      <a:pPr lvl="0">
                        <a:buNone/>
                      </a:pPr>
                      <a:r>
                        <a:rPr lang="en-US" sz="1200" b="0" i="0" u="none" strike="noStrike" noProof="0" dirty="0">
                          <a:latin typeface="Calibri"/>
                        </a:rPr>
                        <a:t>Fairtrade International, Agroforestry Network, Forest Carbon Partnership Facility , Nestlé’s Sustainable Sourcing Program, </a:t>
                      </a:r>
                      <a:r>
                        <a:rPr lang="en-US" sz="1200" b="0" i="0" u="none" strike="noStrike" noProof="0" dirty="0">
                          <a:solidFill>
                            <a:srgbClr val="112E43"/>
                          </a:solidFill>
                          <a:latin typeface="Calibri"/>
                        </a:rPr>
                        <a:t>Propagate Ventures, Global Environment Facility, </a:t>
                      </a:r>
                      <a:r>
                        <a:rPr lang="en-US" sz="1200" b="0" i="0" u="none" strike="noStrike" noProof="0" dirty="0" err="1">
                          <a:solidFill>
                            <a:srgbClr val="112E43"/>
                          </a:solidFill>
                          <a:latin typeface="Calibri"/>
                        </a:rPr>
                        <a:t>Mendelez</a:t>
                      </a:r>
                      <a:endParaRPr lang="en-US" sz="1200" b="0" i="0" u="none" strike="noStrike" noProof="0" dirty="0">
                        <a:solidFill>
                          <a:srgbClr val="112E43"/>
                        </a:solidFill>
                        <a:latin typeface="Calibri"/>
                      </a:endParaRPr>
                    </a:p>
                  </a:txBody>
                  <a:tcPr anchor="ctr"/>
                </a:tc>
                <a:extLst>
                  <a:ext uri="{0D108BD9-81ED-4DB2-BD59-A6C34878D82A}">
                    <a16:rowId xmlns:a16="http://schemas.microsoft.com/office/drawing/2014/main" val="2935429036"/>
                  </a:ext>
                </a:extLst>
              </a:tr>
              <a:tr h="933160">
                <a:tc>
                  <a:txBody>
                    <a:bodyPr/>
                    <a:lstStyle/>
                    <a:p>
                      <a:pPr marL="0" lvl="0" algn="l" rtl="0" eaLnBrk="1" latinLnBrk="0" hangingPunct="1">
                        <a:buNone/>
                      </a:pPr>
                      <a:r>
                        <a:rPr lang="en-US" sz="1200" b="1"/>
                        <a:t>Digital Tools, Climate-Tech Startups &amp; Data sharing Platforms</a:t>
                      </a:r>
                      <a:endParaRPr lang="en-US" sz="1200" b="1" kern="1200">
                        <a:solidFill>
                          <a:schemeClr val="dk1"/>
                        </a:solidFill>
                        <a:latin typeface="+mn-lt"/>
                        <a:ea typeface="+mn-ea"/>
                        <a:cs typeface="+mn-cs"/>
                      </a:endParaRPr>
                    </a:p>
                  </a:txBody>
                  <a:tcPr anchor="ctr"/>
                </a:tc>
                <a:tc>
                  <a:txBody>
                    <a:bodyPr/>
                    <a:lstStyle/>
                    <a:p>
                      <a:pPr marL="0" lvl="0" algn="l" defTabSz="914400" rtl="0" eaLnBrk="1" latinLnBrk="0" hangingPunct="1">
                        <a:buNone/>
                      </a:pPr>
                      <a:r>
                        <a:rPr lang="en-US" sz="1200" b="0" kern="1200" dirty="0">
                          <a:solidFill>
                            <a:schemeClr val="dk1"/>
                          </a:solidFill>
                          <a:latin typeface="+mn-lt"/>
                          <a:ea typeface="+mn-ea"/>
                          <a:cs typeface="+mn-cs"/>
                        </a:rPr>
                        <a:t>Collaborations that drive </a:t>
                      </a:r>
                      <a:r>
                        <a:rPr lang="en-US" sz="1200" b="0" kern="1200" noProof="0" dirty="0">
                          <a:solidFill>
                            <a:schemeClr val="dk1"/>
                          </a:solidFill>
                          <a:latin typeface="+mn-lt"/>
                          <a:ea typeface="+mn-ea"/>
                          <a:cs typeface="+mn-cs"/>
                        </a:rPr>
                        <a:t>innovation, scale solutions, and provide financial or technical support. These partnerships can accelerate AF adoption trough better decision making and MRV levels .</a:t>
                      </a:r>
                      <a:endParaRPr lang="en-US" sz="1200" b="0" kern="1200" dirty="0">
                        <a:solidFill>
                          <a:schemeClr val="dk1"/>
                        </a:solidFill>
                        <a:latin typeface="+mn-lt"/>
                        <a:ea typeface="+mn-ea"/>
                        <a:cs typeface="+mn-cs"/>
                      </a:endParaRPr>
                    </a:p>
                  </a:txBody>
                  <a:tcPr anchor="ctr"/>
                </a:tc>
                <a:tc>
                  <a:txBody>
                    <a:bodyPr/>
                    <a:lstStyle/>
                    <a:p>
                      <a:pPr marL="171450" indent="-171450">
                        <a:buFont typeface="Arial" panose="020B0604020202020204" pitchFamily="34" charset="0"/>
                        <a:buChar char="•"/>
                      </a:pPr>
                      <a:r>
                        <a:rPr lang="en-US" sz="1200" b="0" i="0" u="none" strike="noStrike" noProof="0" dirty="0">
                          <a:latin typeface="Calibri"/>
                        </a:rPr>
                        <a:t>Digital Tool Subscription [€/year]</a:t>
                      </a:r>
                      <a:endParaRPr lang="en-US" sz="1200" dirty="0"/>
                    </a:p>
                    <a:p>
                      <a:pPr marL="171450" lvl="0" indent="-171450">
                        <a:buFont typeface="Arial" panose="020B0604020202020204" pitchFamily="34" charset="0"/>
                        <a:buChar char="•"/>
                      </a:pPr>
                      <a:r>
                        <a:rPr lang="en-US" sz="1200" b="0" i="0" u="none" strike="noStrike" noProof="0" dirty="0">
                          <a:latin typeface="Calibri"/>
                        </a:rPr>
                        <a:t>Planning and report generation cost [€/year]</a:t>
                      </a:r>
                      <a:endParaRPr lang="en-US" sz="1200" dirty="0"/>
                    </a:p>
                  </a:txBody>
                  <a:tcPr anchor="ctr"/>
                </a:tc>
                <a:tc>
                  <a:txBody>
                    <a:bodyPr/>
                    <a:lstStyle/>
                    <a:p>
                      <a:pPr lvl="0">
                        <a:buNone/>
                      </a:pPr>
                      <a:r>
                        <a:rPr lang="en-US" sz="1200" b="0" i="0" u="none" strike="noStrike" noProof="0" dirty="0">
                          <a:solidFill>
                            <a:schemeClr val="tx1"/>
                          </a:solidFill>
                          <a:latin typeface="+mn-lt"/>
                        </a:rPr>
                        <a:t>INRES Decision Analysis Modeling, The </a:t>
                      </a:r>
                      <a:r>
                        <a:rPr lang="en-US" sz="1200" b="0" i="0" u="none" strike="noStrike" noProof="0" dirty="0" err="1">
                          <a:solidFill>
                            <a:schemeClr val="tx1"/>
                          </a:solidFill>
                          <a:latin typeface="Calibri"/>
                        </a:rPr>
                        <a:t>LandBankingg</a:t>
                      </a:r>
                      <a:r>
                        <a:rPr lang="en-US" sz="1200" b="0" i="0" u="none" strike="noStrike" noProof="0" dirty="0">
                          <a:solidFill>
                            <a:schemeClr val="tx1"/>
                          </a:solidFill>
                          <a:latin typeface="Calibri"/>
                        </a:rPr>
                        <a:t> Group;; </a:t>
                      </a:r>
                      <a:r>
                        <a:rPr lang="en-US" sz="1200" b="0" i="0" u="none" strike="noStrike" noProof="0" dirty="0" err="1">
                          <a:solidFill>
                            <a:schemeClr val="tx1"/>
                          </a:solidFill>
                          <a:latin typeface="Calibri"/>
                        </a:rPr>
                        <a:t>FarmTree</a:t>
                      </a:r>
                      <a:r>
                        <a:rPr lang="en-US" sz="1200" b="0" i="0" u="none" strike="noStrike" noProof="0" dirty="0">
                          <a:solidFill>
                            <a:schemeClr val="tx1"/>
                          </a:solidFill>
                          <a:latin typeface="Calibri"/>
                        </a:rPr>
                        <a:t>; </a:t>
                      </a:r>
                      <a:r>
                        <a:rPr lang="en-US" sz="1200" b="0" i="0" u="none" strike="noStrike" noProof="0" dirty="0" err="1">
                          <a:solidFill>
                            <a:schemeClr val="tx1"/>
                          </a:solidFill>
                          <a:latin typeface="Calibri"/>
                        </a:rPr>
                        <a:t>DeepRoots</a:t>
                      </a:r>
                      <a:r>
                        <a:rPr lang="en-US" sz="1200" b="0" i="0" u="none" strike="noStrike" noProof="0" dirty="0">
                          <a:solidFill>
                            <a:schemeClr val="tx1"/>
                          </a:solidFill>
                          <a:latin typeface="Calibri"/>
                        </a:rPr>
                        <a:t>; INTACT; </a:t>
                      </a:r>
                      <a:r>
                        <a:rPr lang="en-US" sz="1200" b="0" i="0" u="none" strike="noStrike" noProof="0" dirty="0" err="1">
                          <a:solidFill>
                            <a:schemeClr val="tx1"/>
                          </a:solidFill>
                          <a:latin typeface="Calibri"/>
                        </a:rPr>
                        <a:t>FarmSafe</a:t>
                      </a:r>
                      <a:r>
                        <a:rPr lang="en-US" sz="1200" b="0" i="0" u="none" strike="noStrike" noProof="0" dirty="0">
                          <a:solidFill>
                            <a:schemeClr val="tx1"/>
                          </a:solidFill>
                          <a:latin typeface="Calibri"/>
                        </a:rPr>
                        <a:t>; many others - check: </a:t>
                      </a:r>
                      <a:r>
                        <a:rPr lang="en-US" sz="1200" b="0" i="0" u="none" strike="noStrike" noProof="0" dirty="0">
                          <a:solidFill>
                            <a:schemeClr val="tx1"/>
                          </a:solidFill>
                          <a:hlinkClick r:id="rId3">
                            <a:extLst>
                              <a:ext uri="{A12FA001-AC4F-418D-AE19-62706E023703}">
                                <ahyp:hlinkClr xmlns:ahyp="http://schemas.microsoft.com/office/drawing/2018/hyperlinkcolor" val="tx"/>
                              </a:ext>
                            </a:extLst>
                          </a:hlinkClick>
                        </a:rPr>
                        <a:t>Tools, Data and Projects Catalogue - </a:t>
                      </a:r>
                      <a:r>
                        <a:rPr lang="en-US" sz="1200" b="0" i="0" u="none" strike="noStrike" noProof="0" dirty="0" err="1">
                          <a:solidFill>
                            <a:schemeClr val="tx1"/>
                          </a:solidFill>
                          <a:hlinkClick r:id="rId3">
                            <a:extLst>
                              <a:ext uri="{A12FA001-AC4F-418D-AE19-62706E023703}">
                                <ahyp:hlinkClr xmlns:ahyp="http://schemas.microsoft.com/office/drawing/2018/hyperlinkcolor" val="tx"/>
                              </a:ext>
                            </a:extLst>
                          </a:hlinkClick>
                        </a:rPr>
                        <a:t>DigitAF</a:t>
                      </a:r>
                      <a:endParaRPr lang="en-US" sz="1200" b="0" i="0" u="none" strike="noStrike" noProof="0" dirty="0">
                        <a:solidFill>
                          <a:schemeClr val="tx1"/>
                        </a:solidFill>
                        <a:latin typeface="Calibri"/>
                        <a:hlinkClick r:id="" action="ppaction://noaction">
                          <a:extLst>
                            <a:ext uri="{A12FA001-AC4F-418D-AE19-62706E023703}">
                              <ahyp:hlinkClr xmlns:ahyp="http://schemas.microsoft.com/office/drawing/2018/hyperlinkcolor" val="tx"/>
                            </a:ext>
                          </a:extLst>
                        </a:hlinkClick>
                      </a:endParaRPr>
                    </a:p>
                  </a:txBody>
                  <a:tcPr anchor="ctr"/>
                </a:tc>
                <a:extLst>
                  <a:ext uri="{0D108BD9-81ED-4DB2-BD59-A6C34878D82A}">
                    <a16:rowId xmlns:a16="http://schemas.microsoft.com/office/drawing/2014/main" val="258132724"/>
                  </a:ext>
                </a:extLst>
              </a:tr>
            </a:tbl>
          </a:graphicData>
        </a:graphic>
      </p:graphicFrame>
      <p:sp>
        <p:nvSpPr>
          <p:cNvPr id="5" name="TextBox 2">
            <a:extLst>
              <a:ext uri="{FF2B5EF4-FFF2-40B4-BE49-F238E27FC236}">
                <a16:creationId xmlns:a16="http://schemas.microsoft.com/office/drawing/2014/main" id="{18F05D3A-ED2E-5E5C-EC97-3C07925AC2C0}"/>
              </a:ext>
            </a:extLst>
          </p:cNvPr>
          <p:cNvSpPr txBox="1"/>
          <p:nvPr/>
        </p:nvSpPr>
        <p:spPr>
          <a:xfrm>
            <a:off x="940647" y="557035"/>
            <a:ext cx="10310707" cy="646331"/>
          </a:xfrm>
          <a:prstGeom prst="rect">
            <a:avLst/>
          </a:prstGeom>
          <a:noFill/>
        </p:spPr>
        <p:txBody>
          <a:bodyPr wrap="square" lIns="91440" tIns="45720" rIns="91440" bIns="45720" rtlCol="0" anchor="t">
            <a:spAutoFit/>
          </a:bodyPr>
          <a:lstStyle/>
          <a:p>
            <a:r>
              <a:rPr lang="en-US" sz="3600" b="1" dirty="0">
                <a:solidFill>
                  <a:schemeClr val="accent6">
                    <a:lumMod val="25000"/>
                  </a:schemeClr>
                </a:solidFill>
                <a:ea typeface="Calibri"/>
                <a:cs typeface="Calibri"/>
              </a:rPr>
              <a:t>De-Risking and Blended Finance mechanisms**</a:t>
            </a:r>
            <a:r>
              <a:rPr lang="es-ES" sz="3600" b="1" dirty="0">
                <a:solidFill>
                  <a:schemeClr val="accent6">
                    <a:lumMod val="25000"/>
                  </a:schemeClr>
                </a:solidFill>
                <a:ea typeface="Calibri"/>
                <a:cs typeface="Calibri"/>
              </a:rPr>
              <a:t> (2/2)</a:t>
            </a:r>
            <a:endParaRPr lang="en-US" sz="3600" b="1" dirty="0">
              <a:solidFill>
                <a:schemeClr val="accent6">
                  <a:lumMod val="25000"/>
                </a:schemeClr>
              </a:solidFill>
              <a:ea typeface="Calibri"/>
              <a:cs typeface="Calibri"/>
            </a:endParaRPr>
          </a:p>
        </p:txBody>
      </p:sp>
    </p:spTree>
    <p:extLst>
      <p:ext uri="{BB962C8B-B14F-4D97-AF65-F5344CB8AC3E}">
        <p14:creationId xmlns:p14="http://schemas.microsoft.com/office/powerpoint/2010/main" val="216535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7ECD4-FEAC-8780-B122-52FBBB17B25F}"/>
            </a:ext>
          </a:extLst>
        </p:cNvPr>
        <p:cNvGrpSpPr/>
        <p:nvPr/>
      </p:nvGrpSpPr>
      <p:grpSpPr>
        <a:xfrm>
          <a:off x="0" y="0"/>
          <a:ext cx="0" cy="0"/>
          <a:chOff x="0" y="0"/>
          <a:chExt cx="0" cy="0"/>
        </a:xfrm>
      </p:grpSpPr>
      <p:sp>
        <p:nvSpPr>
          <p:cNvPr id="4" name="Subtítulo 2">
            <a:extLst>
              <a:ext uri="{FF2B5EF4-FFF2-40B4-BE49-F238E27FC236}">
                <a16:creationId xmlns:a16="http://schemas.microsoft.com/office/drawing/2014/main" id="{9153AA76-DAB1-C9AD-E0DF-317A065437F8}"/>
              </a:ext>
            </a:extLst>
          </p:cNvPr>
          <p:cNvSpPr txBox="1">
            <a:spLocks/>
          </p:cNvSpPr>
          <p:nvPr/>
        </p:nvSpPr>
        <p:spPr>
          <a:xfrm>
            <a:off x="4740281" y="2119116"/>
            <a:ext cx="3036931"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90000"/>
                    <a:lumOff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a:p>
        </p:txBody>
      </p:sp>
      <p:pic>
        <p:nvPicPr>
          <p:cNvPr id="3" name="Picture 2">
            <a:extLst>
              <a:ext uri="{FF2B5EF4-FFF2-40B4-BE49-F238E27FC236}">
                <a16:creationId xmlns:a16="http://schemas.microsoft.com/office/drawing/2014/main" id="{FBC3DEF5-8BD5-2AC9-C811-296262C92B3B}"/>
              </a:ext>
            </a:extLst>
          </p:cNvPr>
          <p:cNvPicPr>
            <a:picLocks noChangeAspect="1"/>
          </p:cNvPicPr>
          <p:nvPr/>
        </p:nvPicPr>
        <p:blipFill>
          <a:blip r:embed="rId2"/>
          <a:stretch>
            <a:fillRect/>
          </a:stretch>
        </p:blipFill>
        <p:spPr>
          <a:xfrm>
            <a:off x="1905754" y="1275182"/>
            <a:ext cx="8335802" cy="4061486"/>
          </a:xfrm>
          <a:prstGeom prst="rect">
            <a:avLst/>
          </a:prstGeom>
        </p:spPr>
      </p:pic>
      <p:sp>
        <p:nvSpPr>
          <p:cNvPr id="6" name="TextBox 5">
            <a:extLst>
              <a:ext uri="{FF2B5EF4-FFF2-40B4-BE49-F238E27FC236}">
                <a16:creationId xmlns:a16="http://schemas.microsoft.com/office/drawing/2014/main" id="{35C0C405-2135-E2D5-32F5-79CE04E120DB}"/>
              </a:ext>
            </a:extLst>
          </p:cNvPr>
          <p:cNvSpPr txBox="1"/>
          <p:nvPr/>
        </p:nvSpPr>
        <p:spPr>
          <a:xfrm>
            <a:off x="250173" y="5386911"/>
            <a:ext cx="116469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dirty="0">
                <a:ea typeface="+mn-lt"/>
                <a:cs typeface="+mn-lt"/>
              </a:rPr>
              <a:t>Note: </a:t>
            </a:r>
            <a:r>
              <a:rPr lang="en-US" sz="1200" dirty="0">
                <a:ea typeface="+mn-lt"/>
                <a:cs typeface="+mn-lt"/>
              </a:rPr>
              <a:t>The </a:t>
            </a:r>
            <a:r>
              <a:rPr lang="en-US" sz="1200" dirty="0" err="1">
                <a:ea typeface="+mn-lt"/>
                <a:cs typeface="+mn-lt"/>
              </a:rPr>
              <a:t>FarmTree</a:t>
            </a:r>
            <a:r>
              <a:rPr lang="en-US" sz="1200" dirty="0">
                <a:ea typeface="+mn-lt"/>
                <a:cs typeface="+mn-lt"/>
              </a:rPr>
              <a:t> tool supports the design of agroforestry projects by modeling long-term costs, revenues, and ecosystem service benefits across various tree–crop–livestock combinations. It uses </a:t>
            </a:r>
            <a:r>
              <a:rPr lang="en-US" sz="1200" dirty="0" err="1">
                <a:ea typeface="+mn-lt"/>
                <a:cs typeface="+mn-lt"/>
              </a:rPr>
              <a:t>ReForest</a:t>
            </a:r>
            <a:r>
              <a:rPr lang="en-US" sz="1200" dirty="0">
                <a:ea typeface="+mn-lt"/>
                <a:cs typeface="+mn-lt"/>
              </a:rPr>
              <a:t> farm-level input data, such as tree species, crop rotation, planting density, yield forecasts, labor costs, and maintenance schedules, to simulate annual cash flows over a multi-decade horizon. The tool applies time-phased cost and revenue curves that reflect the biological growth cycles of perennial systems and integrates assumptions about market prices, discount rates, and subsidy schemes. Scenario analysis allows comparison between conventional systems and agroforestry alternatives, making it easier for users to assess investment feasibility, break-even points, and long-term profitability under varying policy and market conditions.</a:t>
            </a:r>
            <a:endParaRPr lang="en-US" sz="1200" dirty="0">
              <a:ea typeface="Calibri" panose="020F0502020204030204"/>
              <a:cs typeface="Calibri" panose="020F0502020204030204"/>
            </a:endParaRPr>
          </a:p>
        </p:txBody>
      </p:sp>
      <p:sp>
        <p:nvSpPr>
          <p:cNvPr id="9" name="TextBox 8">
            <a:extLst>
              <a:ext uri="{FF2B5EF4-FFF2-40B4-BE49-F238E27FC236}">
                <a16:creationId xmlns:a16="http://schemas.microsoft.com/office/drawing/2014/main" id="{2DFC7DE5-12C3-ACB9-4803-2C6459A5C68F}"/>
              </a:ext>
            </a:extLst>
          </p:cNvPr>
          <p:cNvSpPr txBox="1"/>
          <p:nvPr/>
        </p:nvSpPr>
        <p:spPr>
          <a:xfrm>
            <a:off x="618971" y="753206"/>
            <a:ext cx="1094026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Stylized Cumulative Cash Flow Projection –</a:t>
            </a:r>
            <a:r>
              <a:rPr lang="en-US" sz="2800" b="1" dirty="0">
                <a:solidFill>
                  <a:srgbClr val="FF0000"/>
                </a:solidFill>
              </a:rPr>
              <a:t> </a:t>
            </a:r>
            <a:r>
              <a:rPr lang="en-US" sz="2800" b="1" dirty="0">
                <a:solidFill>
                  <a:srgbClr val="C00000"/>
                </a:solidFill>
              </a:rPr>
              <a:t>Baseline</a:t>
            </a:r>
            <a:r>
              <a:rPr lang="en-US" sz="2800" b="1" dirty="0">
                <a:solidFill>
                  <a:srgbClr val="FF0000"/>
                </a:solidFill>
              </a:rPr>
              <a:t> </a:t>
            </a:r>
            <a:r>
              <a:rPr lang="en-US" sz="2800" b="1" dirty="0"/>
              <a:t>vs. </a:t>
            </a:r>
            <a:r>
              <a:rPr lang="en-US" sz="2800" b="1" dirty="0" err="1">
                <a:solidFill>
                  <a:srgbClr val="048A14"/>
                </a:solidFill>
              </a:rPr>
              <a:t>ReForest</a:t>
            </a:r>
            <a:r>
              <a:rPr lang="en-US" sz="2800" b="1" dirty="0">
                <a:solidFill>
                  <a:srgbClr val="048A14"/>
                </a:solidFill>
              </a:rPr>
              <a:t> Scheme</a:t>
            </a:r>
            <a:endParaRPr lang="en-US" sz="2800" b="1" dirty="0">
              <a:solidFill>
                <a:srgbClr val="048A14"/>
              </a:solidFill>
              <a:ea typeface="Calibri Light"/>
              <a:cs typeface="Calibri Light"/>
            </a:endParaRPr>
          </a:p>
        </p:txBody>
      </p:sp>
    </p:spTree>
    <p:extLst>
      <p:ext uri="{BB962C8B-B14F-4D97-AF65-F5344CB8AC3E}">
        <p14:creationId xmlns:p14="http://schemas.microsoft.com/office/powerpoint/2010/main" val="2404041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AB5B4-6724-C600-7DD5-64F98A1DC4FC}"/>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93F6BEFE-7FBE-EC85-5D5B-C5FF23CDB963}"/>
              </a:ext>
            </a:extLst>
          </p:cNvPr>
          <p:cNvSpPr txBox="1"/>
          <p:nvPr/>
        </p:nvSpPr>
        <p:spPr>
          <a:xfrm>
            <a:off x="672548" y="738191"/>
            <a:ext cx="11075504" cy="954107"/>
          </a:xfrm>
          <a:prstGeom prst="rect">
            <a:avLst/>
          </a:prstGeom>
          <a:noFill/>
        </p:spPr>
        <p:txBody>
          <a:bodyPr wrap="square" rtlCol="0">
            <a:spAutoFit/>
          </a:bodyPr>
          <a:lstStyle/>
          <a:p>
            <a:r>
              <a:rPr lang="es-ES" sz="2800" b="1" dirty="0"/>
              <a:t>Ultimate </a:t>
            </a:r>
            <a:r>
              <a:rPr lang="es-ES" sz="2800" b="1" dirty="0" err="1"/>
              <a:t>goal</a:t>
            </a:r>
            <a:r>
              <a:rPr lang="es-ES" sz="2800" b="1" dirty="0"/>
              <a:t> </a:t>
            </a:r>
            <a:r>
              <a:rPr lang="es-ES" sz="2800" b="1" dirty="0" err="1"/>
              <a:t>is</a:t>
            </a:r>
            <a:r>
              <a:rPr lang="es-ES" sz="2800" b="1" dirty="0"/>
              <a:t> </a:t>
            </a:r>
            <a:r>
              <a:rPr lang="es-ES" sz="2800" b="1" dirty="0" err="1"/>
              <a:t>to</a:t>
            </a:r>
            <a:r>
              <a:rPr lang="es-ES" sz="2800" b="1" dirty="0"/>
              <a:t> </a:t>
            </a:r>
            <a:r>
              <a:rPr lang="es-ES" sz="2800" b="1" dirty="0" err="1"/>
              <a:t>upscale</a:t>
            </a:r>
            <a:r>
              <a:rPr lang="es-ES" sz="2800" b="1" dirty="0"/>
              <a:t> AF in </a:t>
            </a:r>
            <a:r>
              <a:rPr lang="es-ES" sz="2800" b="1" dirty="0" err="1"/>
              <a:t>the</a:t>
            </a:r>
            <a:r>
              <a:rPr lang="es-ES" sz="2800" b="1" dirty="0"/>
              <a:t> EU </a:t>
            </a:r>
            <a:r>
              <a:rPr lang="es-ES" sz="2800" b="1" dirty="0" err="1"/>
              <a:t>by</a:t>
            </a:r>
            <a:r>
              <a:rPr lang="es-ES" sz="2800" b="1" dirty="0"/>
              <a:t> </a:t>
            </a:r>
            <a:r>
              <a:rPr lang="es-ES" sz="2800" b="1" dirty="0" err="1"/>
              <a:t>Designing</a:t>
            </a:r>
            <a:r>
              <a:rPr lang="es-ES" sz="2800" b="1" dirty="0"/>
              <a:t> and </a:t>
            </a:r>
            <a:r>
              <a:rPr lang="es-ES" sz="2800" b="1" dirty="0" err="1"/>
              <a:t>Testing</a:t>
            </a:r>
            <a:r>
              <a:rPr lang="es-ES" sz="2800" b="1" dirty="0"/>
              <a:t> a </a:t>
            </a:r>
            <a:r>
              <a:rPr lang="es-ES" sz="2800" b="1" dirty="0" err="1"/>
              <a:t>Sustainable</a:t>
            </a:r>
            <a:r>
              <a:rPr lang="es-ES" sz="2800" b="1" dirty="0"/>
              <a:t> </a:t>
            </a:r>
            <a:r>
              <a:rPr lang="es-ES" sz="2800" b="1" dirty="0" err="1"/>
              <a:t>Finance</a:t>
            </a:r>
            <a:r>
              <a:rPr lang="es-ES" sz="2800" b="1" dirty="0"/>
              <a:t> </a:t>
            </a:r>
            <a:r>
              <a:rPr lang="es-ES" sz="2800" b="1" dirty="0" err="1"/>
              <a:t>Scheme</a:t>
            </a:r>
            <a:endParaRPr lang="es-ES" sz="2800" b="1" dirty="0"/>
          </a:p>
        </p:txBody>
      </p:sp>
      <p:sp>
        <p:nvSpPr>
          <p:cNvPr id="6" name="CuadroTexto 5">
            <a:extLst>
              <a:ext uri="{FF2B5EF4-FFF2-40B4-BE49-F238E27FC236}">
                <a16:creationId xmlns:a16="http://schemas.microsoft.com/office/drawing/2014/main" id="{AA81152E-F271-06D0-6725-B318756E36BA}"/>
              </a:ext>
            </a:extLst>
          </p:cNvPr>
          <p:cNvSpPr txBox="1"/>
          <p:nvPr/>
        </p:nvSpPr>
        <p:spPr>
          <a:xfrm>
            <a:off x="798442" y="1821336"/>
            <a:ext cx="10290313" cy="1200329"/>
          </a:xfrm>
          <a:prstGeom prst="rect">
            <a:avLst/>
          </a:prstGeom>
          <a:noFill/>
        </p:spPr>
        <p:txBody>
          <a:bodyPr wrap="square" lIns="91440" tIns="45720" rIns="91440" bIns="45720" rtlCol="0" anchor="t">
            <a:spAutoFit/>
          </a:bodyPr>
          <a:lstStyle/>
          <a:p>
            <a:r>
              <a:rPr lang="es-ES" sz="2400" dirty="0" err="1"/>
              <a:t>For</a:t>
            </a:r>
            <a:r>
              <a:rPr lang="es-ES" sz="2400" dirty="0"/>
              <a:t> </a:t>
            </a:r>
            <a:r>
              <a:rPr lang="es-ES" sz="2400" dirty="0" err="1"/>
              <a:t>that</a:t>
            </a:r>
            <a:r>
              <a:rPr lang="es-ES" sz="2400" dirty="0"/>
              <a:t>, </a:t>
            </a:r>
            <a:r>
              <a:rPr lang="es-ES" sz="2400" dirty="0" err="1"/>
              <a:t>we</a:t>
            </a:r>
            <a:r>
              <a:rPr lang="es-ES" sz="2400" dirty="0"/>
              <a:t> </a:t>
            </a:r>
            <a:r>
              <a:rPr lang="es-ES" sz="2400" dirty="0" err="1"/>
              <a:t>had</a:t>
            </a:r>
            <a:r>
              <a:rPr lang="es-ES" sz="2400" dirty="0"/>
              <a:t> </a:t>
            </a:r>
            <a:r>
              <a:rPr lang="es-ES" sz="2400" dirty="0" err="1"/>
              <a:t>to</a:t>
            </a:r>
            <a:r>
              <a:rPr lang="es-ES" sz="2400" dirty="0"/>
              <a:t> </a:t>
            </a:r>
            <a:r>
              <a:rPr lang="es-ES" sz="2400" dirty="0" err="1"/>
              <a:t>first</a:t>
            </a:r>
            <a:r>
              <a:rPr lang="es-ES" sz="2400" dirty="0"/>
              <a:t> </a:t>
            </a:r>
            <a:r>
              <a:rPr lang="es-ES" sz="2400" dirty="0" err="1"/>
              <a:t>understand</a:t>
            </a:r>
            <a:r>
              <a:rPr lang="es-ES" sz="2400" dirty="0"/>
              <a:t> </a:t>
            </a:r>
            <a:r>
              <a:rPr lang="es-ES" sz="2400" dirty="0" err="1"/>
              <a:t>EU’s</a:t>
            </a:r>
            <a:r>
              <a:rPr lang="es-ES" sz="2400" dirty="0"/>
              <a:t> </a:t>
            </a:r>
            <a:r>
              <a:rPr lang="es-ES" sz="2400" dirty="0" err="1"/>
              <a:t>current</a:t>
            </a:r>
            <a:r>
              <a:rPr lang="es-ES" sz="2400" dirty="0"/>
              <a:t> </a:t>
            </a:r>
            <a:r>
              <a:rPr lang="es-ES" sz="2400" dirty="0" err="1"/>
              <a:t>Policy</a:t>
            </a:r>
            <a:r>
              <a:rPr lang="es-ES" sz="2400" dirty="0"/>
              <a:t> and </a:t>
            </a:r>
            <a:r>
              <a:rPr lang="es-ES" sz="2400" dirty="0" err="1"/>
              <a:t>Finance</a:t>
            </a:r>
            <a:r>
              <a:rPr lang="es-ES" sz="2400" dirty="0"/>
              <a:t> </a:t>
            </a:r>
            <a:r>
              <a:rPr lang="es-ES" sz="2400" dirty="0" err="1"/>
              <a:t>landscape</a:t>
            </a:r>
            <a:r>
              <a:rPr lang="es-ES" sz="2400" dirty="0"/>
              <a:t>. </a:t>
            </a:r>
            <a:r>
              <a:rPr lang="es-ES" sz="2400" dirty="0" err="1"/>
              <a:t>What</a:t>
            </a:r>
            <a:r>
              <a:rPr lang="es-ES" sz="2400" dirty="0"/>
              <a:t> are </a:t>
            </a:r>
            <a:r>
              <a:rPr lang="es-ES" sz="2400" dirty="0" err="1"/>
              <a:t>the</a:t>
            </a:r>
            <a:r>
              <a:rPr lang="es-ES" sz="2400" dirty="0"/>
              <a:t> </a:t>
            </a:r>
            <a:r>
              <a:rPr lang="es-ES" sz="2400" dirty="0" err="1"/>
              <a:t>underlying</a:t>
            </a:r>
            <a:r>
              <a:rPr lang="es-ES" sz="2400" dirty="0"/>
              <a:t> </a:t>
            </a:r>
            <a:r>
              <a:rPr lang="es-ES" sz="2400" dirty="0" err="1"/>
              <a:t>conditions</a:t>
            </a:r>
            <a:r>
              <a:rPr lang="es-ES" sz="2400" dirty="0"/>
              <a:t>? </a:t>
            </a:r>
            <a:r>
              <a:rPr lang="es-ES" sz="2400" dirty="0" err="1"/>
              <a:t>Barriers</a:t>
            </a:r>
            <a:r>
              <a:rPr lang="es-ES" sz="2400" dirty="0"/>
              <a:t>? </a:t>
            </a:r>
            <a:r>
              <a:rPr lang="es-ES" sz="2400" dirty="0" err="1"/>
              <a:t>Opportunities</a:t>
            </a:r>
            <a:r>
              <a:rPr lang="es-ES" sz="2400" dirty="0"/>
              <a:t>? Drivers? Incentive </a:t>
            </a:r>
            <a:r>
              <a:rPr lang="es-ES" sz="2400" dirty="0" err="1"/>
              <a:t>Mechanisms</a:t>
            </a:r>
            <a:r>
              <a:rPr lang="es-ES" sz="2400" dirty="0"/>
              <a:t>? </a:t>
            </a:r>
            <a:r>
              <a:rPr lang="es-ES" sz="2400" dirty="0" err="1"/>
              <a:t>Existing</a:t>
            </a:r>
            <a:r>
              <a:rPr lang="es-ES" sz="2400" dirty="0"/>
              <a:t> Gaps? </a:t>
            </a:r>
            <a:r>
              <a:rPr lang="es-ES" sz="2400" dirty="0" err="1"/>
              <a:t>Trends</a:t>
            </a:r>
            <a:r>
              <a:rPr lang="es-ES" sz="2400" dirty="0"/>
              <a:t>?</a:t>
            </a:r>
            <a:endParaRPr lang="es-ES" sz="2400" dirty="0">
              <a:ea typeface="Calibri"/>
              <a:cs typeface="Calibri"/>
            </a:endParaRPr>
          </a:p>
        </p:txBody>
      </p:sp>
      <p:graphicFrame>
        <p:nvGraphicFramePr>
          <p:cNvPr id="8" name="Tabla 7">
            <a:extLst>
              <a:ext uri="{FF2B5EF4-FFF2-40B4-BE49-F238E27FC236}">
                <a16:creationId xmlns:a16="http://schemas.microsoft.com/office/drawing/2014/main" id="{EC17A41C-E6C6-838B-F575-7F8F7711494C}"/>
              </a:ext>
            </a:extLst>
          </p:cNvPr>
          <p:cNvGraphicFramePr>
            <a:graphicFrameLocks noGrp="1"/>
          </p:cNvGraphicFramePr>
          <p:nvPr>
            <p:extLst>
              <p:ext uri="{D42A27DB-BD31-4B8C-83A1-F6EECF244321}">
                <p14:modId xmlns:p14="http://schemas.microsoft.com/office/powerpoint/2010/main" val="2568449739"/>
              </p:ext>
            </p:extLst>
          </p:nvPr>
        </p:nvGraphicFramePr>
        <p:xfrm>
          <a:off x="688258" y="3146322"/>
          <a:ext cx="10816986" cy="3474720"/>
        </p:xfrm>
        <a:graphic>
          <a:graphicData uri="http://schemas.openxmlformats.org/drawingml/2006/table">
            <a:tbl>
              <a:tblPr firstRow="1" bandRow="1">
                <a:tableStyleId>{BDBED569-4797-4DF1-A0F4-6AAB3CD982D8}</a:tableStyleId>
              </a:tblPr>
              <a:tblGrid>
                <a:gridCol w="5419399">
                  <a:extLst>
                    <a:ext uri="{9D8B030D-6E8A-4147-A177-3AD203B41FA5}">
                      <a16:colId xmlns:a16="http://schemas.microsoft.com/office/drawing/2014/main" val="3106293797"/>
                    </a:ext>
                  </a:extLst>
                </a:gridCol>
                <a:gridCol w="5397587">
                  <a:extLst>
                    <a:ext uri="{9D8B030D-6E8A-4147-A177-3AD203B41FA5}">
                      <a16:colId xmlns:a16="http://schemas.microsoft.com/office/drawing/2014/main" val="3303966961"/>
                    </a:ext>
                  </a:extLst>
                </a:gridCol>
              </a:tblGrid>
              <a:tr h="357196">
                <a:tc>
                  <a:txBody>
                    <a:bodyPr/>
                    <a:lstStyle/>
                    <a:p>
                      <a:pPr algn="ctr"/>
                      <a:r>
                        <a:rPr lang="es-ES" sz="1800" u="none" dirty="0" err="1">
                          <a:effectLst/>
                        </a:rPr>
                        <a:t>Policy</a:t>
                      </a:r>
                      <a:endParaRPr lang="es-ES" sz="1800" u="none" dirty="0">
                        <a:effectLst/>
                      </a:endParaRPr>
                    </a:p>
                  </a:txBody>
                  <a:tcPr>
                    <a:solidFill>
                      <a:srgbClr val="C0E0A0"/>
                    </a:solidFill>
                  </a:tcPr>
                </a:tc>
                <a:tc>
                  <a:txBody>
                    <a:bodyPr/>
                    <a:lstStyle/>
                    <a:p>
                      <a:pPr algn="ctr"/>
                      <a:r>
                        <a:rPr lang="es-ES" sz="1800" u="none" dirty="0" err="1">
                          <a:effectLst/>
                        </a:rPr>
                        <a:t>Finance</a:t>
                      </a:r>
                      <a:endParaRPr lang="es-ES" sz="1800" u="none" dirty="0">
                        <a:effectLst/>
                      </a:endParaRPr>
                    </a:p>
                  </a:txBody>
                  <a:tcPr>
                    <a:solidFill>
                      <a:srgbClr val="C0E0A0"/>
                    </a:solidFill>
                  </a:tcPr>
                </a:tc>
                <a:extLst>
                  <a:ext uri="{0D108BD9-81ED-4DB2-BD59-A6C34878D82A}">
                    <a16:rowId xmlns:a16="http://schemas.microsoft.com/office/drawing/2014/main" val="256703761"/>
                  </a:ext>
                </a:extLst>
              </a:tr>
              <a:tr h="2723936">
                <a:tc>
                  <a:txBody>
                    <a:bodyPr/>
                    <a:lstStyle/>
                    <a:p>
                      <a:r>
                        <a:rPr lang="es-ES" sz="1800" b="1" dirty="0" err="1"/>
                        <a:t>Regulatory</a:t>
                      </a:r>
                      <a:r>
                        <a:rPr lang="es-ES" sz="1800" b="1" dirty="0"/>
                        <a:t> Framework:</a:t>
                      </a:r>
                      <a:r>
                        <a:rPr lang="es-ES" sz="1800" b="0" dirty="0"/>
                        <a:t> </a:t>
                      </a:r>
                      <a:r>
                        <a:rPr lang="es-ES" sz="1800" b="0" dirty="0" err="1"/>
                        <a:t>What</a:t>
                      </a:r>
                      <a:r>
                        <a:rPr lang="es-ES" sz="1800" b="0" dirty="0"/>
                        <a:t> are </a:t>
                      </a:r>
                      <a:r>
                        <a:rPr lang="es-ES" sz="1800" b="0" dirty="0" err="1"/>
                        <a:t>relevant</a:t>
                      </a:r>
                      <a:r>
                        <a:rPr lang="es-ES" sz="1800" b="0" dirty="0"/>
                        <a:t> </a:t>
                      </a:r>
                      <a:r>
                        <a:rPr lang="es-ES" sz="1800" b="0" dirty="0" err="1"/>
                        <a:t>certifications</a:t>
                      </a:r>
                      <a:r>
                        <a:rPr lang="es-ES" sz="1800" b="0" dirty="0"/>
                        <a:t> / </a:t>
                      </a:r>
                      <a:r>
                        <a:rPr lang="es-ES" sz="1800" b="0" dirty="0" err="1"/>
                        <a:t>laws</a:t>
                      </a:r>
                      <a:r>
                        <a:rPr lang="es-ES" sz="1800" b="0" dirty="0"/>
                        <a:t> /</a:t>
                      </a:r>
                      <a:r>
                        <a:rPr lang="es-ES" sz="1800" b="0" dirty="0" err="1"/>
                        <a:t>projects</a:t>
                      </a:r>
                      <a:r>
                        <a:rPr lang="es-ES" sz="1800" b="0" dirty="0"/>
                        <a:t> in place </a:t>
                      </a:r>
                      <a:r>
                        <a:rPr lang="es-ES" sz="1800" b="0" dirty="0" err="1"/>
                        <a:t>affecting</a:t>
                      </a:r>
                      <a:r>
                        <a:rPr lang="es-ES" sz="1800" b="0" dirty="0"/>
                        <a:t> AF </a:t>
                      </a:r>
                      <a:r>
                        <a:rPr lang="es-ES" sz="1800" b="0" dirty="0" err="1"/>
                        <a:t>farmers</a:t>
                      </a:r>
                      <a:r>
                        <a:rPr lang="es-ES" sz="1800" b="0" dirty="0"/>
                        <a:t>?</a:t>
                      </a:r>
                    </a:p>
                    <a:p>
                      <a:endParaRPr lang="es-ES" sz="1800" b="0" dirty="0"/>
                    </a:p>
                    <a:p>
                      <a:r>
                        <a:rPr lang="es-ES" sz="1800" b="1" dirty="0" err="1"/>
                        <a:t>Demographics</a:t>
                      </a:r>
                      <a:r>
                        <a:rPr lang="es-ES" sz="1800" b="1" dirty="0"/>
                        <a:t>: </a:t>
                      </a:r>
                      <a:r>
                        <a:rPr lang="es-ES" sz="1800" b="0" dirty="0"/>
                        <a:t>Who are AF </a:t>
                      </a:r>
                      <a:r>
                        <a:rPr lang="es-ES" sz="1800" b="0" dirty="0" err="1"/>
                        <a:t>farmers</a:t>
                      </a:r>
                      <a:r>
                        <a:rPr lang="es-ES" sz="1800" b="0" dirty="0"/>
                        <a:t>? </a:t>
                      </a:r>
                      <a:r>
                        <a:rPr lang="es-ES" sz="1800" b="0" dirty="0" err="1"/>
                        <a:t>Average</a:t>
                      </a:r>
                      <a:r>
                        <a:rPr lang="es-ES" sz="1800" b="0" dirty="0"/>
                        <a:t> </a:t>
                      </a:r>
                      <a:r>
                        <a:rPr lang="es-ES" sz="1800" b="0" dirty="0" err="1"/>
                        <a:t>profile</a:t>
                      </a:r>
                      <a:r>
                        <a:rPr lang="es-ES" sz="1800" b="0" dirty="0"/>
                        <a:t>? </a:t>
                      </a:r>
                      <a:r>
                        <a:rPr lang="es-ES" sz="1800" b="0" dirty="0" err="1"/>
                        <a:t>Farms</a:t>
                      </a:r>
                      <a:r>
                        <a:rPr lang="es-ES" sz="1800" b="0" dirty="0"/>
                        <a:t> </a:t>
                      </a:r>
                      <a:r>
                        <a:rPr lang="es-ES" sz="1800" b="0" dirty="0" err="1"/>
                        <a:t>Size</a:t>
                      </a:r>
                      <a:r>
                        <a:rPr lang="es-ES" sz="1800" b="0" dirty="0"/>
                        <a:t>? </a:t>
                      </a:r>
                      <a:r>
                        <a:rPr lang="es-ES" sz="1800" b="0" dirty="0" err="1"/>
                        <a:t>Maturity</a:t>
                      </a:r>
                      <a:r>
                        <a:rPr lang="es-ES" sz="1800" b="0" dirty="0"/>
                        <a:t>/ </a:t>
                      </a:r>
                      <a:r>
                        <a:rPr lang="es-ES" sz="1800" b="0" dirty="0" err="1"/>
                        <a:t>Adoption</a:t>
                      </a:r>
                      <a:r>
                        <a:rPr lang="es-ES" sz="1800" b="0" dirty="0"/>
                        <a:t> </a:t>
                      </a:r>
                      <a:r>
                        <a:rPr lang="es-ES" sz="1800" b="0" dirty="0" err="1"/>
                        <a:t>Year</a:t>
                      </a:r>
                      <a:r>
                        <a:rPr lang="es-ES" sz="1800" b="0" dirty="0"/>
                        <a:t>? </a:t>
                      </a:r>
                      <a:r>
                        <a:rPr lang="es-ES" sz="1800" b="0" dirty="0" err="1"/>
                        <a:t>Skills</a:t>
                      </a:r>
                      <a:r>
                        <a:rPr lang="es-ES" sz="1800" b="0" dirty="0"/>
                        <a:t>? Human </a:t>
                      </a:r>
                      <a:r>
                        <a:rPr lang="es-ES" sz="1800" b="0" dirty="0" err="1"/>
                        <a:t>Resources</a:t>
                      </a:r>
                      <a:r>
                        <a:rPr lang="es-ES" sz="1800" b="0" dirty="0"/>
                        <a:t>? </a:t>
                      </a:r>
                      <a:r>
                        <a:rPr lang="es-ES" sz="1800" b="0" dirty="0" err="1"/>
                        <a:t>Infrastructure</a:t>
                      </a:r>
                      <a:r>
                        <a:rPr lang="es-ES" sz="1800" b="0" dirty="0"/>
                        <a:t>? Cooperatives?</a:t>
                      </a:r>
                    </a:p>
                    <a:p>
                      <a:br>
                        <a:rPr lang="es-ES" sz="1800" b="0" dirty="0"/>
                      </a:br>
                      <a:r>
                        <a:rPr lang="es-ES" sz="1800" b="1" dirty="0"/>
                        <a:t>Country-</a:t>
                      </a:r>
                      <a:r>
                        <a:rPr lang="es-ES" sz="1800" b="1" dirty="0" err="1"/>
                        <a:t>specific</a:t>
                      </a:r>
                      <a:r>
                        <a:rPr lang="es-ES" sz="1800" b="1" dirty="0"/>
                        <a:t> </a:t>
                      </a:r>
                      <a:r>
                        <a:rPr lang="es-ES" sz="1800" b="1" dirty="0" err="1"/>
                        <a:t>Analysis</a:t>
                      </a:r>
                      <a:r>
                        <a:rPr lang="es-ES" sz="1800" b="1" dirty="0"/>
                        <a:t>: </a:t>
                      </a:r>
                      <a:r>
                        <a:rPr lang="es-ES" sz="1800" b="0" dirty="0" err="1"/>
                        <a:t>What</a:t>
                      </a:r>
                      <a:r>
                        <a:rPr lang="es-ES" sz="1800" b="0" dirty="0"/>
                        <a:t> are </a:t>
                      </a:r>
                      <a:r>
                        <a:rPr lang="es-ES" sz="1800" b="0" dirty="0" err="1"/>
                        <a:t>differences</a:t>
                      </a:r>
                      <a:r>
                        <a:rPr lang="es-ES" sz="1800" b="0" dirty="0"/>
                        <a:t> </a:t>
                      </a:r>
                      <a:r>
                        <a:rPr lang="es-ES" sz="1800" b="0" dirty="0" err="1"/>
                        <a:t>concerning</a:t>
                      </a:r>
                      <a:r>
                        <a:rPr lang="es-ES" sz="1800" b="0" dirty="0"/>
                        <a:t> </a:t>
                      </a:r>
                      <a:r>
                        <a:rPr lang="es-ES" sz="1800" b="0" dirty="0" err="1"/>
                        <a:t>Land</a:t>
                      </a:r>
                      <a:r>
                        <a:rPr lang="es-ES" sz="1800" b="0" dirty="0"/>
                        <a:t> </a:t>
                      </a:r>
                      <a:r>
                        <a:rPr lang="es-ES" sz="1800" b="0" dirty="0" err="1"/>
                        <a:t>Tenure</a:t>
                      </a:r>
                      <a:r>
                        <a:rPr lang="es-ES" sz="1800" b="0" dirty="0"/>
                        <a:t>, </a:t>
                      </a:r>
                      <a:r>
                        <a:rPr lang="es-ES" sz="1800" b="0" dirty="0" err="1"/>
                        <a:t>Land</a:t>
                      </a:r>
                      <a:r>
                        <a:rPr lang="es-ES" sz="1800" b="0" dirty="0"/>
                        <a:t> Use and </a:t>
                      </a:r>
                      <a:r>
                        <a:rPr lang="es-ES" sz="1800" b="0" dirty="0" err="1"/>
                        <a:t>Distribution</a:t>
                      </a:r>
                      <a:r>
                        <a:rPr lang="es-ES" sz="1800" b="0" dirty="0"/>
                        <a:t>, </a:t>
                      </a:r>
                      <a:r>
                        <a:rPr lang="es-ES" sz="1800" b="0" dirty="0" err="1"/>
                        <a:t>Typology</a:t>
                      </a:r>
                      <a:r>
                        <a:rPr lang="es-ES" sz="1800" b="0" dirty="0"/>
                        <a:t>, </a:t>
                      </a:r>
                      <a:r>
                        <a:rPr lang="es-ES" sz="1800" b="0" dirty="0" err="1"/>
                        <a:t>Public</a:t>
                      </a:r>
                      <a:r>
                        <a:rPr lang="es-ES" sz="1800" b="0" dirty="0"/>
                        <a:t> Subsidies, </a:t>
                      </a:r>
                      <a:r>
                        <a:rPr lang="es-ES" sz="1800" b="0" dirty="0" err="1"/>
                        <a:t>Taxonomy</a:t>
                      </a:r>
                      <a:r>
                        <a:rPr lang="es-ES" sz="1800" b="0" dirty="0"/>
                        <a:t>, </a:t>
                      </a:r>
                      <a:r>
                        <a:rPr lang="es-ES" sz="1800" b="0" dirty="0" err="1"/>
                        <a:t>Advisory</a:t>
                      </a:r>
                      <a:r>
                        <a:rPr lang="es-ES" sz="1800" b="0" dirty="0"/>
                        <a:t> </a:t>
                      </a:r>
                      <a:r>
                        <a:rPr lang="es-ES" sz="1800" b="0" dirty="0" err="1"/>
                        <a:t>Services</a:t>
                      </a:r>
                      <a:r>
                        <a:rPr lang="es-ES" sz="1800" b="0" dirty="0"/>
                        <a:t>, </a:t>
                      </a:r>
                      <a:r>
                        <a:rPr lang="es-ES" sz="1800" b="0" dirty="0" err="1"/>
                        <a:t>Private</a:t>
                      </a:r>
                      <a:r>
                        <a:rPr lang="es-ES" sz="1800" b="0" dirty="0"/>
                        <a:t> sector </a:t>
                      </a:r>
                      <a:r>
                        <a:rPr lang="es-ES" sz="1800" b="0" dirty="0" err="1"/>
                        <a:t>contributions</a:t>
                      </a:r>
                      <a:r>
                        <a:rPr lang="es-ES" sz="1800" b="0" dirty="0"/>
                        <a:t>, </a:t>
                      </a:r>
                      <a:r>
                        <a:rPr lang="es-ES" sz="1800" b="0" dirty="0" err="1"/>
                        <a:t>etc</a:t>
                      </a:r>
                      <a:r>
                        <a:rPr lang="es-ES" sz="1800" b="0" dirty="0"/>
                        <a:t>…?</a:t>
                      </a:r>
                    </a:p>
                  </a:txBody>
                  <a:tcPr>
                    <a:solidFill>
                      <a:schemeClr val="bg2">
                        <a:lumMod val="90000"/>
                        <a:alpha val="20000"/>
                      </a:schemeClr>
                    </a:solidFill>
                  </a:tcPr>
                </a:tc>
                <a:tc>
                  <a:txBody>
                    <a:bodyPr/>
                    <a:lstStyle/>
                    <a:p>
                      <a:r>
                        <a:rPr lang="es-ES" sz="1800" b="1" dirty="0" err="1"/>
                        <a:t>Farmers</a:t>
                      </a:r>
                      <a:r>
                        <a:rPr lang="es-ES" sz="1800" b="1" dirty="0"/>
                        <a:t>’ </a:t>
                      </a:r>
                      <a:r>
                        <a:rPr lang="es-ES" sz="1800" b="1" dirty="0" err="1"/>
                        <a:t>financial</a:t>
                      </a:r>
                      <a:r>
                        <a:rPr lang="es-ES" sz="1800" b="1" dirty="0"/>
                        <a:t> </a:t>
                      </a:r>
                      <a:r>
                        <a:rPr lang="es-ES" sz="1800" b="1" dirty="0" err="1"/>
                        <a:t>situation</a:t>
                      </a:r>
                      <a:r>
                        <a:rPr lang="es-ES" sz="1800" b="1" dirty="0"/>
                        <a:t>: </a:t>
                      </a:r>
                      <a:r>
                        <a:rPr lang="es-ES" sz="1800" b="0" dirty="0" err="1"/>
                        <a:t>Is</a:t>
                      </a:r>
                      <a:r>
                        <a:rPr lang="es-ES" sz="1800" b="0" dirty="0"/>
                        <a:t> </a:t>
                      </a:r>
                      <a:r>
                        <a:rPr lang="es-ES" sz="1800" b="0" dirty="0" err="1"/>
                        <a:t>it</a:t>
                      </a:r>
                      <a:r>
                        <a:rPr lang="es-ES" sz="1800" b="0" dirty="0"/>
                        <a:t> </a:t>
                      </a:r>
                      <a:r>
                        <a:rPr lang="es-ES" sz="1800" b="0" dirty="0" err="1"/>
                        <a:t>professionalized</a:t>
                      </a:r>
                      <a:r>
                        <a:rPr lang="es-ES" sz="1800" b="0" dirty="0"/>
                        <a:t>? Do </a:t>
                      </a:r>
                      <a:r>
                        <a:rPr lang="es-ES" sz="1800" b="0" dirty="0" err="1"/>
                        <a:t>farmers</a:t>
                      </a:r>
                      <a:r>
                        <a:rPr lang="es-ES" sz="1800" b="0" dirty="0"/>
                        <a:t> </a:t>
                      </a:r>
                      <a:r>
                        <a:rPr lang="es-ES" sz="1800" b="0" dirty="0" err="1"/>
                        <a:t>have</a:t>
                      </a:r>
                      <a:r>
                        <a:rPr lang="es-ES" sz="1800" b="0" dirty="0"/>
                        <a:t> </a:t>
                      </a:r>
                      <a:r>
                        <a:rPr lang="es-ES" sz="1800" b="0" dirty="0" err="1"/>
                        <a:t>clear</a:t>
                      </a:r>
                      <a:r>
                        <a:rPr lang="es-ES" sz="1800" b="0" dirty="0"/>
                        <a:t> </a:t>
                      </a:r>
                      <a:r>
                        <a:rPr lang="es-ES" sz="1800" b="0" dirty="0" err="1"/>
                        <a:t>business</a:t>
                      </a:r>
                      <a:r>
                        <a:rPr lang="es-ES" sz="1800" b="0" dirty="0"/>
                        <a:t> </a:t>
                      </a:r>
                      <a:r>
                        <a:rPr lang="es-ES" sz="1800" b="0" dirty="0" err="1"/>
                        <a:t>plans</a:t>
                      </a:r>
                      <a:r>
                        <a:rPr lang="es-ES" sz="1800" b="0" dirty="0"/>
                        <a:t>? </a:t>
                      </a:r>
                      <a:r>
                        <a:rPr lang="es-ES" sz="1800" b="0" dirty="0" err="1"/>
                        <a:t>Indicators</a:t>
                      </a:r>
                      <a:r>
                        <a:rPr lang="es-ES" sz="1800" b="0" dirty="0"/>
                        <a:t>: Cash-Flow </a:t>
                      </a:r>
                      <a:r>
                        <a:rPr lang="es-ES" sz="1800" b="0" dirty="0" err="1"/>
                        <a:t>projections</a:t>
                      </a:r>
                      <a:r>
                        <a:rPr lang="es-ES" sz="1800" b="0" dirty="0"/>
                        <a:t>? ROI? </a:t>
                      </a:r>
                      <a:r>
                        <a:rPr lang="es-ES" sz="1800" b="0" dirty="0" err="1"/>
                        <a:t>Debt</a:t>
                      </a:r>
                      <a:r>
                        <a:rPr lang="es-ES" sz="1800" b="0" dirty="0"/>
                        <a:t>? </a:t>
                      </a:r>
                      <a:r>
                        <a:rPr lang="es-ES" sz="1800" b="0" dirty="0" err="1"/>
                        <a:t>Loans</a:t>
                      </a:r>
                      <a:r>
                        <a:rPr lang="es-ES" sz="1800" b="0" dirty="0"/>
                        <a:t> </a:t>
                      </a:r>
                      <a:r>
                        <a:rPr lang="es-ES" sz="1800" b="0" dirty="0" err="1"/>
                        <a:t>conditions</a:t>
                      </a:r>
                      <a:r>
                        <a:rPr lang="es-ES" sz="1800" b="0" dirty="0"/>
                        <a:t>? </a:t>
                      </a:r>
                    </a:p>
                    <a:p>
                      <a:endParaRPr lang="es-ES" sz="1800" b="0" dirty="0"/>
                    </a:p>
                    <a:p>
                      <a:r>
                        <a:rPr lang="es-ES" sz="1800" b="1" dirty="0" err="1"/>
                        <a:t>Market</a:t>
                      </a:r>
                      <a:r>
                        <a:rPr lang="es-ES" sz="1800" b="1" dirty="0"/>
                        <a:t> </a:t>
                      </a:r>
                      <a:r>
                        <a:rPr lang="es-ES" sz="1800" b="1" dirty="0" err="1"/>
                        <a:t>Orientation</a:t>
                      </a:r>
                      <a:r>
                        <a:rPr lang="es-ES" sz="1800" b="1" dirty="0"/>
                        <a:t>:</a:t>
                      </a:r>
                      <a:r>
                        <a:rPr lang="es-ES" sz="1800" b="0" dirty="0"/>
                        <a:t> </a:t>
                      </a:r>
                      <a:r>
                        <a:rPr lang="es-ES" sz="1800" b="0" dirty="0" err="1"/>
                        <a:t>Value</a:t>
                      </a:r>
                      <a:r>
                        <a:rPr lang="es-ES" sz="1800" b="0" dirty="0"/>
                        <a:t> </a:t>
                      </a:r>
                      <a:r>
                        <a:rPr lang="es-ES" sz="1800" b="0" dirty="0" err="1"/>
                        <a:t>chain</a:t>
                      </a:r>
                      <a:r>
                        <a:rPr lang="es-ES" sz="1800" b="0" dirty="0"/>
                        <a:t>? </a:t>
                      </a:r>
                      <a:r>
                        <a:rPr lang="es-ES" sz="1800" b="0" dirty="0" err="1"/>
                        <a:t>Market</a:t>
                      </a:r>
                      <a:r>
                        <a:rPr lang="es-ES" sz="1800" b="0" dirty="0"/>
                        <a:t> Access? </a:t>
                      </a:r>
                      <a:r>
                        <a:rPr lang="es-ES" sz="1800" b="0" dirty="0" err="1"/>
                        <a:t>Consumers</a:t>
                      </a:r>
                      <a:r>
                        <a:rPr lang="es-ES" sz="1800" b="0" dirty="0"/>
                        <a:t> (</a:t>
                      </a:r>
                      <a:r>
                        <a:rPr lang="es-ES" sz="1800" b="0" dirty="0" err="1"/>
                        <a:t>Demand</a:t>
                      </a:r>
                      <a:r>
                        <a:rPr lang="es-ES" sz="1800" b="0" dirty="0"/>
                        <a:t> </a:t>
                      </a:r>
                      <a:r>
                        <a:rPr lang="es-ES" sz="1800" b="0" dirty="0" err="1"/>
                        <a:t>side</a:t>
                      </a:r>
                      <a:r>
                        <a:rPr lang="es-ES" sz="1800" b="0" dirty="0"/>
                        <a:t>)? Who are </a:t>
                      </a:r>
                      <a:r>
                        <a:rPr lang="es-ES" sz="1800" b="0" dirty="0" err="1"/>
                        <a:t>the</a:t>
                      </a:r>
                      <a:r>
                        <a:rPr lang="es-ES" sz="1800" b="0" dirty="0"/>
                        <a:t> </a:t>
                      </a:r>
                      <a:r>
                        <a:rPr lang="es-ES" sz="1800" b="0" dirty="0" err="1"/>
                        <a:t>stakeholders</a:t>
                      </a:r>
                      <a:r>
                        <a:rPr lang="es-ES" sz="1800" b="0" dirty="0"/>
                        <a:t>? </a:t>
                      </a:r>
                      <a:r>
                        <a:rPr lang="es-ES" sz="1800" b="0" dirty="0" err="1"/>
                        <a:t>Investors</a:t>
                      </a:r>
                      <a:r>
                        <a:rPr lang="es-ES" sz="1800" b="0" dirty="0"/>
                        <a:t>? </a:t>
                      </a:r>
                      <a:r>
                        <a:rPr lang="es-ES" sz="1800" b="0" dirty="0" err="1"/>
                        <a:t>Risks</a:t>
                      </a:r>
                      <a:r>
                        <a:rPr lang="es-ES" sz="1800" b="0" dirty="0"/>
                        <a:t>? </a:t>
                      </a:r>
                    </a:p>
                    <a:p>
                      <a:endParaRPr lang="es-ES" sz="1800" b="1" dirty="0"/>
                    </a:p>
                    <a:p>
                      <a:r>
                        <a:rPr lang="es-ES" sz="1800" b="1" dirty="0" err="1"/>
                        <a:t>Innovation</a:t>
                      </a:r>
                      <a:r>
                        <a:rPr lang="es-ES" sz="1800" b="1" dirty="0"/>
                        <a:t>, </a:t>
                      </a:r>
                      <a:r>
                        <a:rPr lang="es-ES" sz="1800" b="1" dirty="0" err="1"/>
                        <a:t>Digitalization</a:t>
                      </a:r>
                      <a:r>
                        <a:rPr lang="es-ES" sz="1800" b="1" dirty="0"/>
                        <a:t> and MRV </a:t>
                      </a:r>
                      <a:r>
                        <a:rPr lang="es-ES" sz="1800" b="1" dirty="0" err="1"/>
                        <a:t>Efforts</a:t>
                      </a:r>
                      <a:r>
                        <a:rPr lang="es-ES" sz="1800" b="1" dirty="0"/>
                        <a:t>:</a:t>
                      </a:r>
                      <a:r>
                        <a:rPr lang="es-ES" sz="1800" b="0" dirty="0"/>
                        <a:t> ES tracking (</a:t>
                      </a:r>
                      <a:r>
                        <a:rPr lang="es-ES" sz="1800" b="0" dirty="0" err="1"/>
                        <a:t>Carbon</a:t>
                      </a:r>
                      <a:r>
                        <a:rPr lang="es-ES" sz="1800" b="0" dirty="0"/>
                        <a:t>, </a:t>
                      </a:r>
                      <a:r>
                        <a:rPr lang="es-ES" sz="1800" b="0" dirty="0" err="1"/>
                        <a:t>Biodiversity</a:t>
                      </a:r>
                      <a:r>
                        <a:rPr lang="es-ES" sz="1800" b="0" dirty="0"/>
                        <a:t>, </a:t>
                      </a:r>
                      <a:r>
                        <a:rPr lang="es-ES" sz="1800" b="0" dirty="0" err="1"/>
                        <a:t>Soil</a:t>
                      </a:r>
                      <a:r>
                        <a:rPr lang="es-ES" sz="1800" b="0" dirty="0"/>
                        <a:t>, </a:t>
                      </a:r>
                      <a:r>
                        <a:rPr lang="es-ES" sz="1800" b="0" dirty="0" err="1"/>
                        <a:t>Water</a:t>
                      </a:r>
                      <a:r>
                        <a:rPr lang="es-ES" sz="1800" b="0" dirty="0"/>
                        <a:t>)? </a:t>
                      </a:r>
                    </a:p>
                  </a:txBody>
                  <a:tcPr>
                    <a:solidFill>
                      <a:schemeClr val="bg2">
                        <a:lumMod val="90000"/>
                        <a:alpha val="20000"/>
                      </a:schemeClr>
                    </a:solidFill>
                  </a:tcPr>
                </a:tc>
                <a:extLst>
                  <a:ext uri="{0D108BD9-81ED-4DB2-BD59-A6C34878D82A}">
                    <a16:rowId xmlns:a16="http://schemas.microsoft.com/office/drawing/2014/main" val="3802399328"/>
                  </a:ext>
                </a:extLst>
              </a:tr>
            </a:tbl>
          </a:graphicData>
        </a:graphic>
      </p:graphicFrame>
    </p:spTree>
    <p:extLst>
      <p:ext uri="{BB962C8B-B14F-4D97-AF65-F5344CB8AC3E}">
        <p14:creationId xmlns:p14="http://schemas.microsoft.com/office/powerpoint/2010/main" val="3051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B647-5114-D3A6-FC47-9A7E5F503670}"/>
            </a:ext>
          </a:extLst>
        </p:cNvPr>
        <p:cNvGrpSpPr/>
        <p:nvPr/>
      </p:nvGrpSpPr>
      <p:grpSpPr>
        <a:xfrm>
          <a:off x="0" y="0"/>
          <a:ext cx="0" cy="0"/>
          <a:chOff x="0" y="0"/>
          <a:chExt cx="0" cy="0"/>
        </a:xfrm>
      </p:grpSpPr>
      <p:sp>
        <p:nvSpPr>
          <p:cNvPr id="6" name="CuadroTexto 3">
            <a:extLst>
              <a:ext uri="{FF2B5EF4-FFF2-40B4-BE49-F238E27FC236}">
                <a16:creationId xmlns:a16="http://schemas.microsoft.com/office/drawing/2014/main" id="{ED8DA2EE-F2D4-940E-CAB4-1AE43782C977}"/>
              </a:ext>
            </a:extLst>
          </p:cNvPr>
          <p:cNvSpPr txBox="1"/>
          <p:nvPr/>
        </p:nvSpPr>
        <p:spPr>
          <a:xfrm>
            <a:off x="672548" y="738191"/>
            <a:ext cx="11075504" cy="523220"/>
          </a:xfrm>
          <a:prstGeom prst="rect">
            <a:avLst/>
          </a:prstGeom>
          <a:noFill/>
        </p:spPr>
        <p:txBody>
          <a:bodyPr wrap="square" rtlCol="0">
            <a:spAutoFit/>
          </a:bodyPr>
          <a:lstStyle/>
          <a:p>
            <a:r>
              <a:rPr lang="en-US" sz="2800" b="1" dirty="0"/>
              <a:t>Dynamic Management Tool + EMEA’s Financial Scheme</a:t>
            </a:r>
          </a:p>
        </p:txBody>
      </p:sp>
      <p:pic>
        <p:nvPicPr>
          <p:cNvPr id="3" name="Picture 2">
            <a:extLst>
              <a:ext uri="{FF2B5EF4-FFF2-40B4-BE49-F238E27FC236}">
                <a16:creationId xmlns:a16="http://schemas.microsoft.com/office/drawing/2014/main" id="{73AF9860-5045-FB76-CEA4-E2DE1E57FD99}"/>
              </a:ext>
            </a:extLst>
          </p:cNvPr>
          <p:cNvPicPr>
            <a:picLocks noChangeAspect="1"/>
          </p:cNvPicPr>
          <p:nvPr/>
        </p:nvPicPr>
        <p:blipFill>
          <a:blip r:embed="rId2"/>
          <a:stretch>
            <a:fillRect/>
          </a:stretch>
        </p:blipFill>
        <p:spPr>
          <a:xfrm>
            <a:off x="3924300" y="1139952"/>
            <a:ext cx="5330952" cy="5330952"/>
          </a:xfrm>
          <a:prstGeom prst="rect">
            <a:avLst/>
          </a:prstGeom>
        </p:spPr>
      </p:pic>
      <p:sp>
        <p:nvSpPr>
          <p:cNvPr id="5" name="TextBox 4">
            <a:extLst>
              <a:ext uri="{FF2B5EF4-FFF2-40B4-BE49-F238E27FC236}">
                <a16:creationId xmlns:a16="http://schemas.microsoft.com/office/drawing/2014/main" id="{FBD90893-AC51-5E39-0371-9F20833F3F24}"/>
              </a:ext>
            </a:extLst>
          </p:cNvPr>
          <p:cNvSpPr txBox="1"/>
          <p:nvPr/>
        </p:nvSpPr>
        <p:spPr>
          <a:xfrm>
            <a:off x="0" y="6470904"/>
            <a:ext cx="6589776" cy="369332"/>
          </a:xfrm>
          <a:prstGeom prst="rect">
            <a:avLst/>
          </a:prstGeom>
          <a:noFill/>
        </p:spPr>
        <p:txBody>
          <a:bodyPr wrap="square">
            <a:spAutoFit/>
          </a:bodyPr>
          <a:lstStyle/>
          <a:p>
            <a:r>
              <a:rPr lang="de-DE" dirty="0"/>
              <a:t>https://agtools.app/af-financial-scheme-europe/</a:t>
            </a:r>
          </a:p>
        </p:txBody>
      </p:sp>
    </p:spTree>
    <p:extLst>
      <p:ext uri="{BB962C8B-B14F-4D97-AF65-F5344CB8AC3E}">
        <p14:creationId xmlns:p14="http://schemas.microsoft.com/office/powerpoint/2010/main" val="3757708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C065A-5A46-AD7D-487E-1D0C3E0AE7C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35C9A7-1290-2707-0456-EF5F281B830C}"/>
              </a:ext>
            </a:extLst>
          </p:cNvPr>
          <p:cNvPicPr>
            <a:picLocks noChangeAspect="1"/>
          </p:cNvPicPr>
          <p:nvPr/>
        </p:nvPicPr>
        <p:blipFill>
          <a:blip r:embed="rId2"/>
          <a:stretch>
            <a:fillRect/>
          </a:stretch>
        </p:blipFill>
        <p:spPr>
          <a:xfrm>
            <a:off x="94886" y="753035"/>
            <a:ext cx="5882779" cy="3278646"/>
          </a:xfrm>
          <a:prstGeom prst="rect">
            <a:avLst/>
          </a:prstGeom>
        </p:spPr>
      </p:pic>
      <p:pic>
        <p:nvPicPr>
          <p:cNvPr id="8" name="Picture 7">
            <a:extLst>
              <a:ext uri="{FF2B5EF4-FFF2-40B4-BE49-F238E27FC236}">
                <a16:creationId xmlns:a16="http://schemas.microsoft.com/office/drawing/2014/main" id="{0B1E8581-1A2C-858B-4C5F-D75A206DDB9D}"/>
              </a:ext>
            </a:extLst>
          </p:cNvPr>
          <p:cNvPicPr>
            <a:picLocks noChangeAspect="1"/>
          </p:cNvPicPr>
          <p:nvPr/>
        </p:nvPicPr>
        <p:blipFill>
          <a:blip r:embed="rId3"/>
          <a:stretch>
            <a:fillRect/>
          </a:stretch>
        </p:blipFill>
        <p:spPr>
          <a:xfrm>
            <a:off x="6214336" y="2835726"/>
            <a:ext cx="5882779" cy="3317067"/>
          </a:xfrm>
          <a:prstGeom prst="rect">
            <a:avLst/>
          </a:prstGeom>
        </p:spPr>
      </p:pic>
    </p:spTree>
    <p:extLst>
      <p:ext uri="{BB962C8B-B14F-4D97-AF65-F5344CB8AC3E}">
        <p14:creationId xmlns:p14="http://schemas.microsoft.com/office/powerpoint/2010/main" val="3528222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F160EE-DEA2-763A-A15E-CBDCC0480F88}"/>
            </a:ext>
          </a:extLst>
        </p:cNvPr>
        <p:cNvGrpSpPr/>
        <p:nvPr/>
      </p:nvGrpSpPr>
      <p:grpSpPr>
        <a:xfrm>
          <a:off x="0" y="0"/>
          <a:ext cx="0" cy="0"/>
          <a:chOff x="0" y="0"/>
          <a:chExt cx="0" cy="0"/>
        </a:xfrm>
      </p:grpSpPr>
      <p:sp>
        <p:nvSpPr>
          <p:cNvPr id="4" name="Subtítulo 2">
            <a:extLst>
              <a:ext uri="{FF2B5EF4-FFF2-40B4-BE49-F238E27FC236}">
                <a16:creationId xmlns:a16="http://schemas.microsoft.com/office/drawing/2014/main" id="{B1D2ED11-C3B9-0B03-1687-6847808FD435}"/>
              </a:ext>
            </a:extLst>
          </p:cNvPr>
          <p:cNvSpPr txBox="1">
            <a:spLocks/>
          </p:cNvSpPr>
          <p:nvPr/>
        </p:nvSpPr>
        <p:spPr>
          <a:xfrm>
            <a:off x="4740281" y="2119116"/>
            <a:ext cx="3036931"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90000"/>
                    <a:lumOff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a:p>
        </p:txBody>
      </p:sp>
      <p:sp>
        <p:nvSpPr>
          <p:cNvPr id="2" name="TextBox 1">
            <a:extLst>
              <a:ext uri="{FF2B5EF4-FFF2-40B4-BE49-F238E27FC236}">
                <a16:creationId xmlns:a16="http://schemas.microsoft.com/office/drawing/2014/main" id="{16673F70-C718-DE59-CA5C-4020479E8AB0}"/>
              </a:ext>
            </a:extLst>
          </p:cNvPr>
          <p:cNvSpPr txBox="1"/>
          <p:nvPr/>
        </p:nvSpPr>
        <p:spPr>
          <a:xfrm>
            <a:off x="2954054" y="250520"/>
            <a:ext cx="7620000" cy="302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38137308-854C-DABB-6918-3851701E76DC}"/>
              </a:ext>
            </a:extLst>
          </p:cNvPr>
          <p:cNvSpPr txBox="1"/>
          <p:nvPr/>
        </p:nvSpPr>
        <p:spPr>
          <a:xfrm>
            <a:off x="1664595" y="553233"/>
            <a:ext cx="867231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Decision Analysis Approach</a:t>
            </a:r>
            <a:endParaRPr lang="en-US" sz="3200" b="1" dirty="0">
              <a:ea typeface="Calibri Light"/>
              <a:cs typeface="Calibri Light"/>
            </a:endParaRPr>
          </a:p>
        </p:txBody>
      </p:sp>
      <p:pic>
        <p:nvPicPr>
          <p:cNvPr id="7" name="Picture 6">
            <a:extLst>
              <a:ext uri="{FF2B5EF4-FFF2-40B4-BE49-F238E27FC236}">
                <a16:creationId xmlns:a16="http://schemas.microsoft.com/office/drawing/2014/main" id="{906A1636-B4C8-6E08-55CA-056BC33847C9}"/>
              </a:ext>
            </a:extLst>
          </p:cNvPr>
          <p:cNvPicPr>
            <a:picLocks noChangeAspect="1"/>
          </p:cNvPicPr>
          <p:nvPr/>
        </p:nvPicPr>
        <p:blipFill>
          <a:blip r:embed="rId2"/>
          <a:stretch>
            <a:fillRect/>
          </a:stretch>
        </p:blipFill>
        <p:spPr>
          <a:xfrm>
            <a:off x="1664594" y="1305614"/>
            <a:ext cx="8672312" cy="4999153"/>
          </a:xfrm>
          <a:prstGeom prst="rect">
            <a:avLst/>
          </a:prstGeom>
        </p:spPr>
      </p:pic>
    </p:spTree>
    <p:extLst>
      <p:ext uri="{BB962C8B-B14F-4D97-AF65-F5344CB8AC3E}">
        <p14:creationId xmlns:p14="http://schemas.microsoft.com/office/powerpoint/2010/main" val="3148581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BBC63F-1A3D-558A-1542-669DC301A713}"/>
            </a:ext>
          </a:extLst>
        </p:cNvPr>
        <p:cNvGrpSpPr/>
        <p:nvPr/>
      </p:nvGrpSpPr>
      <p:grpSpPr>
        <a:xfrm>
          <a:off x="0" y="0"/>
          <a:ext cx="0" cy="0"/>
          <a:chOff x="0" y="0"/>
          <a:chExt cx="0" cy="0"/>
        </a:xfrm>
      </p:grpSpPr>
      <p:sp>
        <p:nvSpPr>
          <p:cNvPr id="4" name="Subtítulo 2">
            <a:extLst>
              <a:ext uri="{FF2B5EF4-FFF2-40B4-BE49-F238E27FC236}">
                <a16:creationId xmlns:a16="http://schemas.microsoft.com/office/drawing/2014/main" id="{ACBB6C1C-D272-31DB-F4E0-2A3EF4D996D8}"/>
              </a:ext>
            </a:extLst>
          </p:cNvPr>
          <p:cNvSpPr txBox="1">
            <a:spLocks/>
          </p:cNvSpPr>
          <p:nvPr/>
        </p:nvSpPr>
        <p:spPr>
          <a:xfrm>
            <a:off x="4740281" y="2119116"/>
            <a:ext cx="3036931"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90000"/>
                    <a:lumOff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a:p>
        </p:txBody>
      </p:sp>
      <p:sp>
        <p:nvSpPr>
          <p:cNvPr id="2" name="TextBox 1">
            <a:extLst>
              <a:ext uri="{FF2B5EF4-FFF2-40B4-BE49-F238E27FC236}">
                <a16:creationId xmlns:a16="http://schemas.microsoft.com/office/drawing/2014/main" id="{B0183213-8460-249D-29FF-190091E64DBA}"/>
              </a:ext>
            </a:extLst>
          </p:cNvPr>
          <p:cNvSpPr txBox="1"/>
          <p:nvPr/>
        </p:nvSpPr>
        <p:spPr>
          <a:xfrm>
            <a:off x="2954054" y="250520"/>
            <a:ext cx="7620000" cy="302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E3286339-EDEB-BC7B-FE81-C848349E683A}"/>
              </a:ext>
            </a:extLst>
          </p:cNvPr>
          <p:cNvSpPr txBox="1"/>
          <p:nvPr/>
        </p:nvSpPr>
        <p:spPr>
          <a:xfrm>
            <a:off x="1868465" y="553233"/>
            <a:ext cx="87786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Light"/>
              </a:rPr>
              <a:t>Decision Analysis Approach</a:t>
            </a:r>
            <a:endParaRPr lang="en-US" sz="2400" b="1" dirty="0">
              <a:latin typeface="Calibri Light"/>
              <a:ea typeface="Calibri Light"/>
              <a:cs typeface="Calibri Light"/>
            </a:endParaRPr>
          </a:p>
        </p:txBody>
      </p:sp>
      <p:pic>
        <p:nvPicPr>
          <p:cNvPr id="5" name="Picture 4">
            <a:extLst>
              <a:ext uri="{FF2B5EF4-FFF2-40B4-BE49-F238E27FC236}">
                <a16:creationId xmlns:a16="http://schemas.microsoft.com/office/drawing/2014/main" id="{F6AD1E80-C031-8612-DB6E-64333652832E}"/>
              </a:ext>
            </a:extLst>
          </p:cNvPr>
          <p:cNvPicPr>
            <a:picLocks noChangeAspect="1"/>
          </p:cNvPicPr>
          <p:nvPr/>
        </p:nvPicPr>
        <p:blipFill>
          <a:blip r:embed="rId2"/>
          <a:stretch>
            <a:fillRect/>
          </a:stretch>
        </p:blipFill>
        <p:spPr>
          <a:xfrm>
            <a:off x="845331" y="107648"/>
            <a:ext cx="10501338" cy="6315047"/>
          </a:xfrm>
          <a:prstGeom prst="rect">
            <a:avLst/>
          </a:prstGeom>
        </p:spPr>
      </p:pic>
    </p:spTree>
    <p:extLst>
      <p:ext uri="{BB962C8B-B14F-4D97-AF65-F5344CB8AC3E}">
        <p14:creationId xmlns:p14="http://schemas.microsoft.com/office/powerpoint/2010/main" val="417292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385345-D24B-3C2E-414A-CBCB67A7B7D8}"/>
            </a:ext>
          </a:extLst>
        </p:cNvPr>
        <p:cNvGrpSpPr/>
        <p:nvPr/>
      </p:nvGrpSpPr>
      <p:grpSpPr>
        <a:xfrm>
          <a:off x="0" y="0"/>
          <a:ext cx="0" cy="0"/>
          <a:chOff x="0" y="0"/>
          <a:chExt cx="0" cy="0"/>
        </a:xfrm>
      </p:grpSpPr>
      <p:sp>
        <p:nvSpPr>
          <p:cNvPr id="4" name="Subtítulo 2">
            <a:extLst>
              <a:ext uri="{FF2B5EF4-FFF2-40B4-BE49-F238E27FC236}">
                <a16:creationId xmlns:a16="http://schemas.microsoft.com/office/drawing/2014/main" id="{587F415B-84CB-1EB9-85D6-E6A266E51245}"/>
              </a:ext>
            </a:extLst>
          </p:cNvPr>
          <p:cNvSpPr txBox="1">
            <a:spLocks/>
          </p:cNvSpPr>
          <p:nvPr/>
        </p:nvSpPr>
        <p:spPr>
          <a:xfrm>
            <a:off x="4750441" y="2323695"/>
            <a:ext cx="3036931"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90000"/>
                    <a:lumOff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
          </a:p>
        </p:txBody>
      </p:sp>
      <p:sp>
        <p:nvSpPr>
          <p:cNvPr id="2" name="TextBox 1">
            <a:extLst>
              <a:ext uri="{FF2B5EF4-FFF2-40B4-BE49-F238E27FC236}">
                <a16:creationId xmlns:a16="http://schemas.microsoft.com/office/drawing/2014/main" id="{12F253B8-46F2-CF4E-B1A8-A0C837576C2C}"/>
              </a:ext>
            </a:extLst>
          </p:cNvPr>
          <p:cNvSpPr txBox="1"/>
          <p:nvPr/>
        </p:nvSpPr>
        <p:spPr>
          <a:xfrm>
            <a:off x="2954054" y="250520"/>
            <a:ext cx="7620000" cy="302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26847E58-FA73-41E8-F777-C6F2A4F1B385}"/>
              </a:ext>
            </a:extLst>
          </p:cNvPr>
          <p:cNvSpPr txBox="1"/>
          <p:nvPr/>
        </p:nvSpPr>
        <p:spPr>
          <a:xfrm>
            <a:off x="1051249" y="603933"/>
            <a:ext cx="1008950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ea typeface="Calibri Light"/>
                <a:cs typeface="Calibri Light"/>
              </a:rPr>
              <a:t>Decision Model Interface – Sensitive Analysis Scenario Comparison</a:t>
            </a:r>
          </a:p>
        </p:txBody>
      </p:sp>
      <p:pic>
        <p:nvPicPr>
          <p:cNvPr id="8" name="Picture 7" descr="A screenshot of a computer&#10;&#10;AI-generated content may be incorrect.">
            <a:extLst>
              <a:ext uri="{FF2B5EF4-FFF2-40B4-BE49-F238E27FC236}">
                <a16:creationId xmlns:a16="http://schemas.microsoft.com/office/drawing/2014/main" id="{6C852437-A5FF-D6B3-77B7-1A9E9844CA7F}"/>
              </a:ext>
            </a:extLst>
          </p:cNvPr>
          <p:cNvPicPr>
            <a:picLocks noChangeAspect="1"/>
          </p:cNvPicPr>
          <p:nvPr/>
        </p:nvPicPr>
        <p:blipFill>
          <a:blip r:embed="rId2"/>
          <a:stretch>
            <a:fillRect/>
          </a:stretch>
        </p:blipFill>
        <p:spPr>
          <a:xfrm>
            <a:off x="955039" y="1236344"/>
            <a:ext cx="9815183" cy="5125195"/>
          </a:xfrm>
          <a:prstGeom prst="rect">
            <a:avLst/>
          </a:prstGeom>
        </p:spPr>
      </p:pic>
      <p:pic>
        <p:nvPicPr>
          <p:cNvPr id="11" name="Picture 10" descr="A screenshot of a computer&#10;&#10;AI-generated content may be incorrect.">
            <a:extLst>
              <a:ext uri="{FF2B5EF4-FFF2-40B4-BE49-F238E27FC236}">
                <a16:creationId xmlns:a16="http://schemas.microsoft.com/office/drawing/2014/main" id="{CDA96A0D-4C9E-ED23-6ED4-82834AC52E30}"/>
              </a:ext>
            </a:extLst>
          </p:cNvPr>
          <p:cNvPicPr>
            <a:picLocks noChangeAspect="1"/>
          </p:cNvPicPr>
          <p:nvPr/>
        </p:nvPicPr>
        <p:blipFill>
          <a:blip r:embed="rId3"/>
          <a:stretch>
            <a:fillRect/>
          </a:stretch>
        </p:blipFill>
        <p:spPr>
          <a:xfrm>
            <a:off x="947217" y="1426544"/>
            <a:ext cx="9823005" cy="4414069"/>
          </a:xfrm>
          <a:prstGeom prst="rect">
            <a:avLst/>
          </a:prstGeom>
        </p:spPr>
      </p:pic>
      <p:pic>
        <p:nvPicPr>
          <p:cNvPr id="13" name="Picture 12" descr="A graph of different colored lines&#10;&#10;AI-generated content may be incorrect.">
            <a:extLst>
              <a:ext uri="{FF2B5EF4-FFF2-40B4-BE49-F238E27FC236}">
                <a16:creationId xmlns:a16="http://schemas.microsoft.com/office/drawing/2014/main" id="{D7620324-834F-3B9B-4A36-3AD37E9349D9}"/>
              </a:ext>
            </a:extLst>
          </p:cNvPr>
          <p:cNvPicPr>
            <a:picLocks noChangeAspect="1"/>
          </p:cNvPicPr>
          <p:nvPr/>
        </p:nvPicPr>
        <p:blipFill>
          <a:blip r:embed="rId4"/>
          <a:stretch>
            <a:fillRect/>
          </a:stretch>
        </p:blipFill>
        <p:spPr>
          <a:xfrm>
            <a:off x="950929" y="2000465"/>
            <a:ext cx="9774223" cy="3670194"/>
          </a:xfrm>
          <a:prstGeom prst="rect">
            <a:avLst/>
          </a:prstGeom>
        </p:spPr>
      </p:pic>
    </p:spTree>
    <p:extLst>
      <p:ext uri="{BB962C8B-B14F-4D97-AF65-F5344CB8AC3E}">
        <p14:creationId xmlns:p14="http://schemas.microsoft.com/office/powerpoint/2010/main" val="377718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05A3-4B71-4816-821A-2B4CFA54476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F3FF819-C188-0C66-B841-CCF2B57D3CE4}"/>
              </a:ext>
            </a:extLst>
          </p:cNvPr>
          <p:cNvPicPr>
            <a:picLocks noChangeAspect="1"/>
          </p:cNvPicPr>
          <p:nvPr/>
        </p:nvPicPr>
        <p:blipFill>
          <a:blip r:embed="rId2"/>
          <a:srcRect t="9438"/>
          <a:stretch>
            <a:fillRect/>
          </a:stretch>
        </p:blipFill>
        <p:spPr>
          <a:xfrm>
            <a:off x="1355661" y="1533041"/>
            <a:ext cx="3688715" cy="4730060"/>
          </a:xfrm>
          <a:prstGeom prst="rect">
            <a:avLst/>
          </a:prstGeom>
          <a:ln w="38100">
            <a:solidFill>
              <a:srgbClr val="00B050"/>
            </a:solidFill>
          </a:ln>
        </p:spPr>
      </p:pic>
      <p:pic>
        <p:nvPicPr>
          <p:cNvPr id="7" name="Imagen 6">
            <a:extLst>
              <a:ext uri="{FF2B5EF4-FFF2-40B4-BE49-F238E27FC236}">
                <a16:creationId xmlns:a16="http://schemas.microsoft.com/office/drawing/2014/main" id="{B3A18C51-4AC9-3991-746A-DACDACE7DC81}"/>
              </a:ext>
            </a:extLst>
          </p:cNvPr>
          <p:cNvPicPr>
            <a:picLocks noChangeAspect="1"/>
          </p:cNvPicPr>
          <p:nvPr/>
        </p:nvPicPr>
        <p:blipFill>
          <a:blip r:embed="rId3"/>
          <a:stretch>
            <a:fillRect/>
          </a:stretch>
        </p:blipFill>
        <p:spPr>
          <a:xfrm>
            <a:off x="8844061" y="1531691"/>
            <a:ext cx="2792487" cy="3908218"/>
          </a:xfrm>
          <a:prstGeom prst="rect">
            <a:avLst/>
          </a:prstGeom>
          <a:ln>
            <a:solidFill>
              <a:schemeClr val="bg2">
                <a:lumMod val="75000"/>
              </a:schemeClr>
            </a:solidFill>
          </a:ln>
        </p:spPr>
      </p:pic>
      <p:pic>
        <p:nvPicPr>
          <p:cNvPr id="9" name="Imagen 8">
            <a:extLst>
              <a:ext uri="{FF2B5EF4-FFF2-40B4-BE49-F238E27FC236}">
                <a16:creationId xmlns:a16="http://schemas.microsoft.com/office/drawing/2014/main" id="{D1A45487-C162-2895-839C-AA26BC7284D9}"/>
              </a:ext>
            </a:extLst>
          </p:cNvPr>
          <p:cNvPicPr>
            <a:picLocks noChangeAspect="1"/>
          </p:cNvPicPr>
          <p:nvPr/>
        </p:nvPicPr>
        <p:blipFill>
          <a:blip r:embed="rId4"/>
          <a:srcRect b="2004"/>
          <a:stretch>
            <a:fillRect/>
          </a:stretch>
        </p:blipFill>
        <p:spPr>
          <a:xfrm>
            <a:off x="6941868" y="2103247"/>
            <a:ext cx="2792485" cy="3908217"/>
          </a:xfrm>
          <a:prstGeom prst="rect">
            <a:avLst/>
          </a:prstGeom>
          <a:ln>
            <a:solidFill>
              <a:schemeClr val="bg2">
                <a:lumMod val="75000"/>
              </a:schemeClr>
            </a:solidFill>
          </a:ln>
        </p:spPr>
      </p:pic>
      <p:sp>
        <p:nvSpPr>
          <p:cNvPr id="10" name="CuadroTexto 9">
            <a:extLst>
              <a:ext uri="{FF2B5EF4-FFF2-40B4-BE49-F238E27FC236}">
                <a16:creationId xmlns:a16="http://schemas.microsoft.com/office/drawing/2014/main" id="{E47724DC-9ACE-FA8A-8CC0-363682968E11}"/>
              </a:ext>
            </a:extLst>
          </p:cNvPr>
          <p:cNvSpPr txBox="1"/>
          <p:nvPr/>
        </p:nvSpPr>
        <p:spPr>
          <a:xfrm>
            <a:off x="7147625" y="6112573"/>
            <a:ext cx="4487586" cy="307777"/>
          </a:xfrm>
          <a:prstGeom prst="rect">
            <a:avLst/>
          </a:prstGeom>
          <a:noFill/>
        </p:spPr>
        <p:txBody>
          <a:bodyPr wrap="square" rtlCol="0">
            <a:spAutoFit/>
          </a:bodyPr>
          <a:lstStyle/>
          <a:p>
            <a:r>
              <a:rPr lang="es-ES" sz="1400" i="1" dirty="0" err="1"/>
              <a:t>Prepared</a:t>
            </a:r>
            <a:r>
              <a:rPr lang="es-ES" sz="1400" i="1" dirty="0"/>
              <a:t> and </a:t>
            </a:r>
            <a:r>
              <a:rPr lang="es-ES" sz="1400" i="1" dirty="0" err="1"/>
              <a:t>published</a:t>
            </a:r>
            <a:r>
              <a:rPr lang="es-ES" sz="1400" i="1" dirty="0"/>
              <a:t> </a:t>
            </a:r>
            <a:r>
              <a:rPr lang="es-ES" sz="1400" i="1" dirty="0" err="1"/>
              <a:t>by</a:t>
            </a:r>
            <a:r>
              <a:rPr lang="es-ES" sz="1400" i="1" dirty="0"/>
              <a:t> </a:t>
            </a:r>
            <a:r>
              <a:rPr lang="es-ES" sz="1400" i="1" dirty="0" err="1"/>
              <a:t>Ivan</a:t>
            </a:r>
            <a:r>
              <a:rPr lang="es-ES" sz="1400" i="1" dirty="0"/>
              <a:t> </a:t>
            </a:r>
            <a:r>
              <a:rPr lang="es-ES" sz="1400" i="1" dirty="0" err="1"/>
              <a:t>Hajdukovic</a:t>
            </a:r>
            <a:r>
              <a:rPr lang="es-ES" sz="1400" i="1" dirty="0"/>
              <a:t> (2023)  </a:t>
            </a:r>
          </a:p>
        </p:txBody>
      </p:sp>
      <p:sp>
        <p:nvSpPr>
          <p:cNvPr id="11" name="CuadroTexto 10">
            <a:extLst>
              <a:ext uri="{FF2B5EF4-FFF2-40B4-BE49-F238E27FC236}">
                <a16:creationId xmlns:a16="http://schemas.microsoft.com/office/drawing/2014/main" id="{B4BD06F3-03B4-D179-9842-5D9F8420096E}"/>
              </a:ext>
            </a:extLst>
          </p:cNvPr>
          <p:cNvSpPr txBox="1"/>
          <p:nvPr/>
        </p:nvSpPr>
        <p:spPr>
          <a:xfrm>
            <a:off x="1363171" y="6394217"/>
            <a:ext cx="3735145" cy="307777"/>
          </a:xfrm>
          <a:prstGeom prst="rect">
            <a:avLst/>
          </a:prstGeom>
          <a:noFill/>
        </p:spPr>
        <p:txBody>
          <a:bodyPr wrap="square" rtlCol="0">
            <a:spAutoFit/>
          </a:bodyPr>
          <a:lstStyle/>
          <a:p>
            <a:r>
              <a:rPr lang="es-ES" sz="1400" i="1" dirty="0" err="1"/>
              <a:t>Prepared</a:t>
            </a:r>
            <a:r>
              <a:rPr lang="es-ES" sz="1400" i="1" dirty="0"/>
              <a:t> and </a:t>
            </a:r>
            <a:r>
              <a:rPr lang="es-ES" sz="1400" i="1" dirty="0" err="1"/>
              <a:t>published</a:t>
            </a:r>
            <a:r>
              <a:rPr lang="es-ES" sz="1400" i="1" dirty="0"/>
              <a:t> </a:t>
            </a:r>
            <a:r>
              <a:rPr lang="es-ES" sz="1400" i="1" dirty="0" err="1"/>
              <a:t>by</a:t>
            </a:r>
            <a:r>
              <a:rPr lang="es-ES" sz="1400" i="1" dirty="0"/>
              <a:t> Tiago Zibecchi (2025)  </a:t>
            </a:r>
          </a:p>
        </p:txBody>
      </p:sp>
      <p:sp>
        <p:nvSpPr>
          <p:cNvPr id="3" name="Title 14">
            <a:extLst>
              <a:ext uri="{FF2B5EF4-FFF2-40B4-BE49-F238E27FC236}">
                <a16:creationId xmlns:a16="http://schemas.microsoft.com/office/drawing/2014/main" id="{B0C10072-D02C-FDD7-C814-DE3090E70CBB}"/>
              </a:ext>
            </a:extLst>
          </p:cNvPr>
          <p:cNvSpPr txBox="1">
            <a:spLocks/>
          </p:cNvSpPr>
          <p:nvPr/>
        </p:nvSpPr>
        <p:spPr>
          <a:xfrm>
            <a:off x="3357139" y="597159"/>
            <a:ext cx="5481819" cy="6104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n-US" sz="3600" b="1">
                <a:solidFill>
                  <a:schemeClr val="tx1"/>
                </a:solidFill>
                <a:latin typeface="+mn-lt"/>
              </a:rPr>
              <a:t>Series of Mapping Reports</a:t>
            </a:r>
            <a:endParaRPr lang="en-US" sz="3600" b="1">
              <a:solidFill>
                <a:schemeClr val="tx1"/>
              </a:solidFill>
              <a:latin typeface="+mn-lt"/>
              <a:ea typeface="Calibri Light" panose="020F0302020204030204"/>
              <a:cs typeface="Calibri Light" panose="020F0302020204030204"/>
            </a:endParaRPr>
          </a:p>
        </p:txBody>
      </p:sp>
    </p:spTree>
    <p:extLst>
      <p:ext uri="{BB962C8B-B14F-4D97-AF65-F5344CB8AC3E}">
        <p14:creationId xmlns:p14="http://schemas.microsoft.com/office/powerpoint/2010/main" val="191295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7FB85-0CC9-07C1-6317-09AED31DD79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E6AECF3-84AC-598B-9564-CF244590472C}"/>
              </a:ext>
            </a:extLst>
          </p:cNvPr>
          <p:cNvPicPr>
            <a:picLocks noChangeAspect="1"/>
          </p:cNvPicPr>
          <p:nvPr/>
        </p:nvPicPr>
        <p:blipFill>
          <a:blip r:embed="rId3"/>
          <a:srcRect r="-253" b="2945"/>
          <a:stretch/>
        </p:blipFill>
        <p:spPr>
          <a:xfrm>
            <a:off x="8108790" y="14254"/>
            <a:ext cx="3782555" cy="6843746"/>
          </a:xfrm>
          <a:prstGeom prst="rect">
            <a:avLst/>
          </a:prstGeom>
        </p:spPr>
      </p:pic>
      <p:sp>
        <p:nvSpPr>
          <p:cNvPr id="20" name="Title 14">
            <a:extLst>
              <a:ext uri="{FF2B5EF4-FFF2-40B4-BE49-F238E27FC236}">
                <a16:creationId xmlns:a16="http://schemas.microsoft.com/office/drawing/2014/main" id="{367E2E63-02FF-EE14-97D9-1805F8537DBE}"/>
              </a:ext>
            </a:extLst>
          </p:cNvPr>
          <p:cNvSpPr txBox="1">
            <a:spLocks/>
          </p:cNvSpPr>
          <p:nvPr/>
        </p:nvSpPr>
        <p:spPr>
          <a:xfrm>
            <a:off x="1292364" y="806094"/>
            <a:ext cx="4756690" cy="6104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n-US" sz="3600" b="1" dirty="0">
                <a:solidFill>
                  <a:schemeClr val="tx1"/>
                </a:solidFill>
                <a:latin typeface="+mn-lt"/>
              </a:rPr>
              <a:t>Mapping Report - Policy</a:t>
            </a:r>
            <a:endParaRPr lang="en-US" sz="3600" b="1">
              <a:solidFill>
                <a:schemeClr val="tx1"/>
              </a:solidFill>
              <a:latin typeface="+mn-lt"/>
              <a:ea typeface="Calibri Light" panose="020F0302020204030204"/>
              <a:cs typeface="Calibri Light" panose="020F0302020204030204"/>
            </a:endParaRPr>
          </a:p>
        </p:txBody>
      </p:sp>
      <p:sp>
        <p:nvSpPr>
          <p:cNvPr id="24" name="CuadroTexto 5">
            <a:extLst>
              <a:ext uri="{FF2B5EF4-FFF2-40B4-BE49-F238E27FC236}">
                <a16:creationId xmlns:a16="http://schemas.microsoft.com/office/drawing/2014/main" id="{EB4A9C4B-70A2-3105-0965-81C86BFD6F67}"/>
              </a:ext>
            </a:extLst>
          </p:cNvPr>
          <p:cNvSpPr txBox="1"/>
          <p:nvPr/>
        </p:nvSpPr>
        <p:spPr>
          <a:xfrm>
            <a:off x="610707" y="1789636"/>
            <a:ext cx="6099525" cy="2554545"/>
          </a:xfrm>
          <a:prstGeom prst="rect">
            <a:avLst/>
          </a:prstGeom>
          <a:noFill/>
        </p:spPr>
        <p:txBody>
          <a:bodyPr wrap="square" lIns="91440" tIns="45720" rIns="91440" bIns="45720" rtlCol="0" anchor="t">
            <a:spAutoFit/>
          </a:bodyPr>
          <a:lstStyle/>
          <a:p>
            <a:pPr marL="179070" indent="-179070" algn="just">
              <a:buFont typeface="Arial" panose="020B0604020202020204" pitchFamily="34" charset="0"/>
              <a:buChar char="•"/>
            </a:pPr>
            <a:r>
              <a:rPr lang="en-US" sz="1600" b="1" dirty="0"/>
              <a:t>Country-leve</a:t>
            </a:r>
            <a:r>
              <a:rPr lang="en-US" sz="1600" dirty="0"/>
              <a:t>l </a:t>
            </a:r>
            <a:r>
              <a:rPr lang="en-US" sz="1600" b="1" dirty="0"/>
              <a:t>Case Studies</a:t>
            </a:r>
            <a:r>
              <a:rPr lang="en-US" sz="1600" dirty="0"/>
              <a:t> </a:t>
            </a:r>
            <a:r>
              <a:rPr lang="en-US" sz="1600" b="1" dirty="0"/>
              <a:t>Analysis </a:t>
            </a:r>
            <a:r>
              <a:rPr lang="en-US" sz="1600" dirty="0"/>
              <a:t>(Typology; Taxonomy; Historical Land Reforms, Use and Distribution; Advisory Service; Fiscal Budgets) </a:t>
            </a:r>
            <a:endParaRPr lang="en-US" dirty="0"/>
          </a:p>
          <a:p>
            <a:pPr marL="179070" indent="-179070" algn="just">
              <a:buFont typeface="Arial" panose="020B0604020202020204" pitchFamily="34" charset="0"/>
              <a:buChar char="•"/>
            </a:pPr>
            <a:r>
              <a:rPr lang="en-US" sz="1600" dirty="0"/>
              <a:t>Evaluation of recent CAP and </a:t>
            </a:r>
            <a:r>
              <a:rPr lang="es-ES" altLang="es-ES" sz="1600" dirty="0"/>
              <a:t> Green Deal </a:t>
            </a:r>
            <a:r>
              <a:rPr lang="es-ES" altLang="es-ES" sz="1600" dirty="0" err="1"/>
              <a:t>frameworks</a:t>
            </a:r>
            <a:r>
              <a:rPr lang="es-ES" altLang="es-ES" sz="1600" dirty="0"/>
              <a:t> </a:t>
            </a:r>
            <a:r>
              <a:rPr lang="es-ES" altLang="es-ES" sz="1600" b="1" dirty="0"/>
              <a:t>(EU </a:t>
            </a:r>
            <a:r>
              <a:rPr lang="es-ES" altLang="es-ES" sz="1600" b="1" dirty="0" err="1"/>
              <a:t>Policy</a:t>
            </a:r>
            <a:r>
              <a:rPr lang="es-ES" altLang="es-ES" sz="1600" b="1" dirty="0"/>
              <a:t> </a:t>
            </a:r>
            <a:r>
              <a:rPr lang="es-ES" altLang="es-ES" sz="1600" b="1" dirty="0" err="1"/>
              <a:t>Updates</a:t>
            </a:r>
            <a:r>
              <a:rPr lang="es-ES" altLang="es-ES" sz="1600" dirty="0"/>
              <a:t>) </a:t>
            </a:r>
            <a:r>
              <a:rPr lang="es-ES" altLang="es-ES" sz="1600" dirty="0" err="1"/>
              <a:t>to</a:t>
            </a:r>
            <a:r>
              <a:rPr lang="es-ES" altLang="es-ES" sz="1600" dirty="0"/>
              <a:t> </a:t>
            </a:r>
            <a:r>
              <a:rPr lang="es-ES" altLang="es-ES" sz="1600" dirty="0" err="1"/>
              <a:t>identify</a:t>
            </a:r>
            <a:r>
              <a:rPr lang="es-ES" altLang="es-ES" sz="1600" dirty="0"/>
              <a:t> gaps and </a:t>
            </a:r>
            <a:r>
              <a:rPr lang="es-ES" altLang="es-ES" sz="1600" dirty="0" err="1"/>
              <a:t>opportunities</a:t>
            </a:r>
            <a:r>
              <a:rPr lang="es-ES" altLang="es-ES" sz="1600" dirty="0"/>
              <a:t> </a:t>
            </a:r>
            <a:r>
              <a:rPr lang="es-ES" altLang="es-ES" sz="1600" dirty="0" err="1"/>
              <a:t>for</a:t>
            </a:r>
            <a:r>
              <a:rPr lang="es-ES" altLang="es-ES" sz="1600" dirty="0"/>
              <a:t> AF</a:t>
            </a:r>
            <a:endParaRPr lang="es-ES" altLang="es-ES" sz="1600" dirty="0">
              <a:ea typeface="Calibri"/>
              <a:cs typeface="Calibri"/>
            </a:endParaRPr>
          </a:p>
          <a:p>
            <a:pPr marL="179070" indent="-179070" algn="just">
              <a:buFont typeface="Arial" panose="020B0604020202020204" pitchFamily="34" charset="0"/>
              <a:buChar char="•"/>
            </a:pPr>
            <a:r>
              <a:rPr lang="es-ES" altLang="es-ES" sz="1600" dirty="0" err="1"/>
              <a:t>Assessment</a:t>
            </a:r>
            <a:r>
              <a:rPr lang="es-ES" altLang="es-ES" sz="1600" dirty="0"/>
              <a:t> </a:t>
            </a:r>
            <a:r>
              <a:rPr lang="es-ES" altLang="es-ES" sz="1600" dirty="0" err="1"/>
              <a:t>of</a:t>
            </a:r>
            <a:r>
              <a:rPr lang="es-ES" altLang="es-ES" sz="1600" dirty="0"/>
              <a:t> </a:t>
            </a:r>
            <a:r>
              <a:rPr lang="es-ES" altLang="es-ES" sz="1600" dirty="0" err="1"/>
              <a:t>public</a:t>
            </a:r>
            <a:r>
              <a:rPr lang="es-ES" altLang="es-ES" sz="1600" dirty="0"/>
              <a:t>, </a:t>
            </a:r>
            <a:r>
              <a:rPr lang="es-ES" altLang="es-ES" sz="1600" dirty="0" err="1"/>
              <a:t>private</a:t>
            </a:r>
            <a:r>
              <a:rPr lang="es-ES" altLang="es-ES" sz="1600" dirty="0"/>
              <a:t>, and </a:t>
            </a:r>
            <a:r>
              <a:rPr lang="es-ES" altLang="es-ES" sz="1600" dirty="0" err="1"/>
              <a:t>philanthropic</a:t>
            </a:r>
            <a:r>
              <a:rPr lang="es-ES" altLang="es-ES" sz="1600" dirty="0"/>
              <a:t> </a:t>
            </a:r>
            <a:r>
              <a:rPr lang="es-ES" altLang="es-ES" sz="1600" dirty="0" err="1"/>
              <a:t>funds</a:t>
            </a:r>
            <a:r>
              <a:rPr lang="es-ES" altLang="es-ES" sz="1600" dirty="0"/>
              <a:t> </a:t>
            </a:r>
            <a:r>
              <a:rPr lang="es-ES" altLang="es-ES" sz="1600" dirty="0" err="1"/>
              <a:t>for</a:t>
            </a:r>
            <a:r>
              <a:rPr lang="es-ES" altLang="es-ES" sz="1600" dirty="0"/>
              <a:t> AF </a:t>
            </a:r>
            <a:r>
              <a:rPr lang="es-ES" altLang="es-ES" sz="1600" dirty="0" err="1"/>
              <a:t>projects</a:t>
            </a:r>
            <a:r>
              <a:rPr lang="es-ES" altLang="es-ES" sz="1600" dirty="0"/>
              <a:t> (</a:t>
            </a:r>
            <a:r>
              <a:rPr lang="es-ES" altLang="es-ES" sz="1600" b="1" dirty="0"/>
              <a:t>innovative and </a:t>
            </a:r>
            <a:r>
              <a:rPr lang="es-ES" altLang="es-ES" sz="1600" b="1" dirty="0" err="1"/>
              <a:t>blended</a:t>
            </a:r>
            <a:r>
              <a:rPr lang="es-ES" altLang="es-ES" sz="1600" dirty="0"/>
              <a:t> </a:t>
            </a:r>
            <a:r>
              <a:rPr lang="es-ES" altLang="es-ES" sz="1600" b="1" dirty="0" err="1"/>
              <a:t>finance</a:t>
            </a:r>
            <a:r>
              <a:rPr lang="es-ES" altLang="es-ES" sz="1600" b="1" dirty="0"/>
              <a:t> incentive </a:t>
            </a:r>
            <a:r>
              <a:rPr lang="es-ES" altLang="es-ES" sz="1600" b="1" dirty="0" err="1"/>
              <a:t>mechanisms</a:t>
            </a:r>
            <a:r>
              <a:rPr lang="es-ES" altLang="es-ES" sz="1600" b="1" dirty="0"/>
              <a:t>)</a:t>
            </a:r>
            <a:endParaRPr lang="es-ES" altLang="es-ES" sz="1600" b="1" dirty="0">
              <a:ea typeface="Calibri"/>
              <a:cs typeface="Calibri"/>
            </a:endParaRPr>
          </a:p>
          <a:p>
            <a:pPr marL="179070" indent="-179070" algn="just">
              <a:buFont typeface="Arial" panose="020B0604020202020204" pitchFamily="34" charset="0"/>
              <a:buChar char="•"/>
            </a:pPr>
            <a:r>
              <a:rPr lang="es-ES" altLang="es-ES" sz="1600" dirty="0" err="1"/>
              <a:t>Identification</a:t>
            </a:r>
            <a:r>
              <a:rPr lang="es-ES" altLang="es-ES" sz="1600" dirty="0"/>
              <a:t> </a:t>
            </a:r>
            <a:r>
              <a:rPr lang="es-ES" altLang="es-ES" sz="1600" dirty="0" err="1"/>
              <a:t>of</a:t>
            </a:r>
            <a:r>
              <a:rPr lang="es-ES" altLang="es-ES" sz="1600" dirty="0"/>
              <a:t> </a:t>
            </a:r>
            <a:r>
              <a:rPr lang="es-ES" altLang="es-ES" sz="1600" b="1" dirty="0" err="1"/>
              <a:t>structural</a:t>
            </a:r>
            <a:r>
              <a:rPr lang="es-ES" altLang="es-ES" sz="1600" b="1" dirty="0"/>
              <a:t> </a:t>
            </a:r>
            <a:r>
              <a:rPr lang="es-ES" altLang="es-ES" sz="1600" b="1" dirty="0" err="1"/>
              <a:t>barriers</a:t>
            </a:r>
            <a:r>
              <a:rPr lang="es-ES" altLang="es-ES" sz="1600" b="1" dirty="0"/>
              <a:t> </a:t>
            </a:r>
            <a:r>
              <a:rPr lang="es-ES" altLang="es-ES" sz="1600" dirty="0"/>
              <a:t>and </a:t>
            </a:r>
            <a:r>
              <a:rPr lang="es-ES" altLang="es-ES" sz="1600" b="1" dirty="0" err="1"/>
              <a:t>enabling</a:t>
            </a:r>
            <a:r>
              <a:rPr lang="es-ES" altLang="es-ES" sz="1600" b="1" dirty="0"/>
              <a:t> </a:t>
            </a:r>
            <a:r>
              <a:rPr lang="es-ES" altLang="es-ES" sz="1600" b="1" dirty="0" err="1"/>
              <a:t>conditions</a:t>
            </a:r>
            <a:r>
              <a:rPr lang="es-ES" altLang="es-ES" sz="1600" b="1" dirty="0"/>
              <a:t> </a:t>
            </a:r>
            <a:r>
              <a:rPr lang="es-ES" altLang="es-ES" sz="1600" dirty="0" err="1"/>
              <a:t>for</a:t>
            </a:r>
            <a:r>
              <a:rPr lang="es-ES" altLang="es-ES" sz="1600" dirty="0"/>
              <a:t> </a:t>
            </a:r>
            <a:r>
              <a:rPr lang="es-ES" altLang="es-ES" sz="1600" dirty="0" err="1"/>
              <a:t>investment</a:t>
            </a:r>
            <a:r>
              <a:rPr lang="es-ES" altLang="es-ES" sz="1600" dirty="0"/>
              <a:t> </a:t>
            </a:r>
            <a:r>
              <a:rPr lang="es-ES" altLang="es-ES" sz="1600" dirty="0" err="1"/>
              <a:t>uptake</a:t>
            </a:r>
            <a:endParaRPr lang="es-ES" altLang="es-ES" sz="1600" dirty="0"/>
          </a:p>
          <a:p>
            <a:pPr marL="179070" indent="-179070" algn="just">
              <a:buFont typeface="Arial" panose="020B0604020202020204" pitchFamily="34" charset="0"/>
              <a:buChar char="•"/>
            </a:pPr>
            <a:r>
              <a:rPr lang="en-US" sz="1600" b="1" dirty="0"/>
              <a:t>Economic Literature review </a:t>
            </a:r>
            <a:r>
              <a:rPr lang="en-US" sz="1600" dirty="0"/>
              <a:t>on Payments for Ecosystem Services (PES), AF’s Economic Valuation and CBA models</a:t>
            </a:r>
            <a:endParaRPr lang="en-US" sz="1600" dirty="0">
              <a:ea typeface="Calibri" panose="020F0502020204030204"/>
              <a:cs typeface="Calibri" panose="020F0502020204030204"/>
            </a:endParaRPr>
          </a:p>
        </p:txBody>
      </p:sp>
      <p:pic>
        <p:nvPicPr>
          <p:cNvPr id="1026" name="Picture 2" descr="Ursula von der Leyen, President of the European Commission, and Peter Strohschneider, chairman of the Strategic Dialogue on the Future of EU Agriculture, present the final report, 4 September 2024">
            <a:extLst>
              <a:ext uri="{FF2B5EF4-FFF2-40B4-BE49-F238E27FC236}">
                <a16:creationId xmlns:a16="http://schemas.microsoft.com/office/drawing/2014/main" id="{A61DAC74-FAD7-F567-BDA7-2964C4EA3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274" y="5251359"/>
            <a:ext cx="2620589" cy="147099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22C63BD-4900-4C6A-9003-33DB33986353}"/>
              </a:ext>
            </a:extLst>
          </p:cNvPr>
          <p:cNvSpPr txBox="1"/>
          <p:nvPr/>
        </p:nvSpPr>
        <p:spPr>
          <a:xfrm>
            <a:off x="569518" y="1495760"/>
            <a:ext cx="4742156" cy="369332"/>
          </a:xfrm>
          <a:prstGeom prst="rect">
            <a:avLst/>
          </a:prstGeom>
          <a:noFill/>
        </p:spPr>
        <p:txBody>
          <a:bodyPr wrap="square" rtlCol="0">
            <a:spAutoFit/>
          </a:bodyPr>
          <a:lstStyle/>
          <a:p>
            <a:r>
              <a:rPr lang="es-ES" b="1" dirty="0"/>
              <a:t>MOTIVATION</a:t>
            </a:r>
          </a:p>
        </p:txBody>
      </p:sp>
      <p:sp>
        <p:nvSpPr>
          <p:cNvPr id="4" name="CuadroTexto 5">
            <a:extLst>
              <a:ext uri="{FF2B5EF4-FFF2-40B4-BE49-F238E27FC236}">
                <a16:creationId xmlns:a16="http://schemas.microsoft.com/office/drawing/2014/main" id="{8E81E337-11AE-85BF-A1B3-162CDAC37BBF}"/>
              </a:ext>
            </a:extLst>
          </p:cNvPr>
          <p:cNvSpPr txBox="1"/>
          <p:nvPr/>
        </p:nvSpPr>
        <p:spPr>
          <a:xfrm>
            <a:off x="610593" y="4526380"/>
            <a:ext cx="6099639" cy="1815882"/>
          </a:xfrm>
          <a:prstGeom prst="rect">
            <a:avLst/>
          </a:prstGeom>
          <a:noFill/>
        </p:spPr>
        <p:txBody>
          <a:bodyPr wrap="square" lIns="91440" tIns="45720" rIns="91440" bIns="45720" rtlCol="0" anchor="t">
            <a:spAutoFit/>
          </a:bodyPr>
          <a:lstStyle/>
          <a:p>
            <a:r>
              <a:rPr lang="es-ES" sz="1600" b="1" dirty="0" err="1">
                <a:ea typeface="+mn-lt"/>
                <a:cs typeface="+mn-lt"/>
              </a:rPr>
              <a:t>What</a:t>
            </a:r>
            <a:r>
              <a:rPr lang="es-ES" sz="1600" b="1" dirty="0">
                <a:ea typeface="+mn-lt"/>
                <a:cs typeface="+mn-lt"/>
              </a:rPr>
              <a:t> </a:t>
            </a:r>
            <a:r>
              <a:rPr lang="es-ES" sz="1600" b="1" dirty="0" err="1">
                <a:ea typeface="+mn-lt"/>
                <a:cs typeface="+mn-lt"/>
              </a:rPr>
              <a:t>it’s</a:t>
            </a:r>
            <a:r>
              <a:rPr lang="es-ES" sz="1600" b="1" dirty="0">
                <a:ea typeface="+mn-lt"/>
                <a:cs typeface="+mn-lt"/>
              </a:rPr>
              <a:t> in dispute at a global </a:t>
            </a:r>
            <a:r>
              <a:rPr lang="es-ES" sz="1600" b="1" dirty="0" err="1">
                <a:ea typeface="+mn-lt"/>
                <a:cs typeface="+mn-lt"/>
              </a:rPr>
              <a:t>level</a:t>
            </a:r>
            <a:r>
              <a:rPr lang="es-ES" sz="1600" b="1" dirty="0">
                <a:ea typeface="+mn-lt"/>
                <a:cs typeface="+mn-lt"/>
              </a:rPr>
              <a:t>? </a:t>
            </a:r>
          </a:p>
          <a:p>
            <a:r>
              <a:rPr lang="es-ES" sz="1600" dirty="0">
                <a:ea typeface="+mn-lt"/>
                <a:cs typeface="+mn-lt"/>
              </a:rPr>
              <a:t>EU </a:t>
            </a:r>
            <a:r>
              <a:rPr lang="es-ES" sz="1600" dirty="0" err="1">
                <a:ea typeface="+mn-lt"/>
                <a:cs typeface="+mn-lt"/>
              </a:rPr>
              <a:t>Commission's</a:t>
            </a:r>
            <a:r>
              <a:rPr lang="es-ES" sz="1600" b="1" i="1" dirty="0" err="1">
                <a:ea typeface="+mn-lt"/>
                <a:cs typeface="+mn-lt"/>
              </a:rPr>
              <a:t>"Triple</a:t>
            </a:r>
            <a:r>
              <a:rPr lang="es-ES" sz="1600" b="1" i="1" dirty="0">
                <a:ea typeface="+mn-lt"/>
                <a:cs typeface="+mn-lt"/>
              </a:rPr>
              <a:t> </a:t>
            </a:r>
            <a:r>
              <a:rPr lang="es-ES" sz="1600" b="1" i="1" dirty="0" err="1">
                <a:ea typeface="+mn-lt"/>
                <a:cs typeface="+mn-lt"/>
              </a:rPr>
              <a:t>Win</a:t>
            </a:r>
            <a:r>
              <a:rPr lang="es-ES" sz="1600" b="1" i="1" dirty="0">
                <a:ea typeface="+mn-lt"/>
                <a:cs typeface="+mn-lt"/>
              </a:rPr>
              <a:t> </a:t>
            </a:r>
            <a:r>
              <a:rPr lang="es-ES" sz="1600" b="1" i="1" dirty="0" err="1">
                <a:ea typeface="+mn-lt"/>
                <a:cs typeface="+mn-lt"/>
              </a:rPr>
              <a:t>Scenario</a:t>
            </a:r>
            <a:r>
              <a:rPr lang="es-ES" sz="1600" b="1" i="1" dirty="0">
                <a:ea typeface="+mn-lt"/>
                <a:cs typeface="+mn-lt"/>
              </a:rPr>
              <a:t>"</a:t>
            </a:r>
            <a:r>
              <a:rPr lang="es-ES" sz="1600" dirty="0">
                <a:ea typeface="+mn-lt"/>
                <a:cs typeface="+mn-lt"/>
              </a:rPr>
              <a:t> in </a:t>
            </a:r>
            <a:r>
              <a:rPr lang="es-ES" sz="1600" dirty="0" err="1">
                <a:ea typeface="+mn-lt"/>
                <a:cs typeface="+mn-lt"/>
              </a:rPr>
              <a:t>agrifood</a:t>
            </a:r>
            <a:r>
              <a:rPr lang="es-ES" sz="1600" dirty="0">
                <a:ea typeface="+mn-lt"/>
                <a:cs typeface="+mn-lt"/>
              </a:rPr>
              <a:t> </a:t>
            </a:r>
            <a:r>
              <a:rPr lang="es-ES" sz="1600" dirty="0" err="1">
                <a:ea typeface="+mn-lt"/>
                <a:cs typeface="+mn-lt"/>
              </a:rPr>
              <a:t>policy</a:t>
            </a:r>
            <a:r>
              <a:rPr lang="es-ES" sz="1600" dirty="0">
                <a:ea typeface="+mn-lt"/>
                <a:cs typeface="+mn-lt"/>
              </a:rPr>
              <a:t>.</a:t>
            </a:r>
          </a:p>
          <a:p>
            <a:pPr marL="342900" indent="-342900">
              <a:buAutoNum type="arabicPeriod"/>
            </a:pPr>
            <a:r>
              <a:rPr lang="es-ES" sz="1600" dirty="0" err="1">
                <a:ea typeface="+mn-lt"/>
                <a:cs typeface="+mn-lt"/>
              </a:rPr>
              <a:t>improving</a:t>
            </a:r>
            <a:r>
              <a:rPr lang="es-ES" sz="1600" dirty="0">
                <a:ea typeface="+mn-lt"/>
                <a:cs typeface="+mn-lt"/>
              </a:rPr>
              <a:t> </a:t>
            </a:r>
            <a:r>
              <a:rPr lang="es-ES" sz="1600" dirty="0" err="1">
                <a:ea typeface="+mn-lt"/>
                <a:cs typeface="+mn-lt"/>
              </a:rPr>
              <a:t>farmer</a:t>
            </a:r>
            <a:r>
              <a:rPr lang="es-ES" sz="1600" dirty="0">
                <a:ea typeface="+mn-lt"/>
                <a:cs typeface="+mn-lt"/>
              </a:rPr>
              <a:t> </a:t>
            </a:r>
            <a:r>
              <a:rPr lang="es-ES" sz="1600" dirty="0" err="1">
                <a:ea typeface="+mn-lt"/>
                <a:cs typeface="+mn-lt"/>
              </a:rPr>
              <a:t>livelihoods</a:t>
            </a:r>
            <a:endParaRPr lang="es-ES" sz="1600" dirty="0">
              <a:ea typeface="+mn-lt"/>
              <a:cs typeface="+mn-lt"/>
            </a:endParaRPr>
          </a:p>
          <a:p>
            <a:pPr marL="342900" indent="-342900">
              <a:buAutoNum type="arabicPeriod"/>
            </a:pPr>
            <a:r>
              <a:rPr lang="es-ES" sz="1600" dirty="0" err="1">
                <a:ea typeface="+mn-lt"/>
                <a:cs typeface="+mn-lt"/>
              </a:rPr>
              <a:t>lowering</a:t>
            </a:r>
            <a:r>
              <a:rPr lang="es-ES" sz="1600" dirty="0">
                <a:ea typeface="+mn-lt"/>
                <a:cs typeface="+mn-lt"/>
              </a:rPr>
              <a:t> </a:t>
            </a:r>
            <a:r>
              <a:rPr lang="es-ES" sz="1600" dirty="0" err="1">
                <a:ea typeface="+mn-lt"/>
                <a:cs typeface="+mn-lt"/>
              </a:rPr>
              <a:t>carbon</a:t>
            </a:r>
            <a:r>
              <a:rPr lang="es-ES" sz="1600" dirty="0">
                <a:ea typeface="+mn-lt"/>
                <a:cs typeface="+mn-lt"/>
              </a:rPr>
              <a:t> </a:t>
            </a:r>
            <a:r>
              <a:rPr lang="es-ES" sz="1600" dirty="0" err="1">
                <a:ea typeface="+mn-lt"/>
                <a:cs typeface="+mn-lt"/>
              </a:rPr>
              <a:t>emissions</a:t>
            </a:r>
            <a:endParaRPr lang="es-ES" sz="1600" dirty="0">
              <a:ea typeface="+mn-lt"/>
              <a:cs typeface="+mn-lt"/>
            </a:endParaRPr>
          </a:p>
          <a:p>
            <a:pPr marL="342900" indent="-342900">
              <a:buAutoNum type="arabicPeriod"/>
            </a:pPr>
            <a:r>
              <a:rPr lang="es-ES" sz="1600" dirty="0" err="1">
                <a:ea typeface="+mn-lt"/>
                <a:cs typeface="+mn-lt"/>
              </a:rPr>
              <a:t>ensuring</a:t>
            </a:r>
            <a:r>
              <a:rPr lang="es-ES" sz="1600" dirty="0">
                <a:ea typeface="+mn-lt"/>
                <a:cs typeface="+mn-lt"/>
              </a:rPr>
              <a:t> </a:t>
            </a:r>
            <a:r>
              <a:rPr lang="es-ES" sz="1600" dirty="0" err="1">
                <a:ea typeface="+mn-lt"/>
                <a:cs typeface="+mn-lt"/>
              </a:rPr>
              <a:t>food</a:t>
            </a:r>
            <a:r>
              <a:rPr lang="es-ES" sz="1600" dirty="0">
                <a:ea typeface="+mn-lt"/>
                <a:cs typeface="+mn-lt"/>
              </a:rPr>
              <a:t> </a:t>
            </a:r>
            <a:r>
              <a:rPr lang="es-ES" sz="1600" dirty="0" err="1">
                <a:ea typeface="+mn-lt"/>
                <a:cs typeface="+mn-lt"/>
              </a:rPr>
              <a:t>security</a:t>
            </a:r>
            <a:r>
              <a:rPr lang="es-ES" sz="1600" dirty="0">
                <a:ea typeface="+mn-lt"/>
                <a:cs typeface="+mn-lt"/>
              </a:rPr>
              <a:t> and </a:t>
            </a:r>
            <a:r>
              <a:rPr lang="es-ES" sz="1600" dirty="0" err="1">
                <a:ea typeface="+mn-lt"/>
                <a:cs typeface="+mn-lt"/>
              </a:rPr>
              <a:t>price</a:t>
            </a:r>
            <a:r>
              <a:rPr lang="es-ES" sz="1600" dirty="0">
                <a:ea typeface="+mn-lt"/>
                <a:cs typeface="+mn-lt"/>
              </a:rPr>
              <a:t> </a:t>
            </a:r>
            <a:r>
              <a:rPr lang="es-ES" sz="1600" dirty="0" err="1">
                <a:ea typeface="+mn-lt"/>
                <a:cs typeface="+mn-lt"/>
              </a:rPr>
              <a:t>stability</a:t>
            </a:r>
            <a:endParaRPr lang="en-US" sz="1600" dirty="0">
              <a:ea typeface="Calibri"/>
              <a:cs typeface="Calibri"/>
            </a:endParaRPr>
          </a:p>
          <a:p>
            <a:br>
              <a:rPr lang="es-ES" sz="1600" dirty="0"/>
            </a:br>
            <a:r>
              <a:rPr lang="es-ES" sz="1600" dirty="0"/>
              <a:t>+ COP and </a:t>
            </a:r>
            <a:r>
              <a:rPr lang="es-ES" sz="1600" dirty="0" err="1"/>
              <a:t>Trade</a:t>
            </a:r>
            <a:r>
              <a:rPr lang="es-ES" sz="1600" dirty="0"/>
              <a:t> </a:t>
            </a:r>
            <a:r>
              <a:rPr lang="es-ES" sz="1600" dirty="0" err="1"/>
              <a:t>policy</a:t>
            </a:r>
            <a:r>
              <a:rPr lang="es-ES" sz="1600" dirty="0"/>
              <a:t> </a:t>
            </a:r>
            <a:r>
              <a:rPr lang="es-ES" sz="1600" dirty="0" err="1"/>
              <a:t>Agreements</a:t>
            </a:r>
            <a:r>
              <a:rPr lang="es-ES" sz="1600" dirty="0"/>
              <a:t>  </a:t>
            </a:r>
            <a:r>
              <a:rPr lang="es-ES" sz="1600" dirty="0" err="1"/>
              <a:t>considerations</a:t>
            </a:r>
            <a:endParaRPr lang="es-ES" sz="1600" dirty="0"/>
          </a:p>
        </p:txBody>
      </p:sp>
    </p:spTree>
    <p:extLst>
      <p:ext uri="{BB962C8B-B14F-4D97-AF65-F5344CB8AC3E}">
        <p14:creationId xmlns:p14="http://schemas.microsoft.com/office/powerpoint/2010/main" val="15922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3DB59-4B21-0D4C-E4CE-03F401F76C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7152F46-421C-AED6-421B-0109FB09259F}"/>
              </a:ext>
            </a:extLst>
          </p:cNvPr>
          <p:cNvPicPr>
            <a:picLocks noChangeAspect="1"/>
          </p:cNvPicPr>
          <p:nvPr/>
        </p:nvPicPr>
        <p:blipFill>
          <a:blip r:embed="rId3"/>
          <a:stretch>
            <a:fillRect/>
          </a:stretch>
        </p:blipFill>
        <p:spPr>
          <a:xfrm>
            <a:off x="5676615" y="1884184"/>
            <a:ext cx="6263610" cy="4215401"/>
          </a:xfrm>
          <a:prstGeom prst="rect">
            <a:avLst/>
          </a:prstGeom>
        </p:spPr>
      </p:pic>
      <p:pic>
        <p:nvPicPr>
          <p:cNvPr id="44" name="Imagen 43">
            <a:extLst>
              <a:ext uri="{FF2B5EF4-FFF2-40B4-BE49-F238E27FC236}">
                <a16:creationId xmlns:a16="http://schemas.microsoft.com/office/drawing/2014/main" id="{FE58581B-22A6-241D-01B8-4D3221E23675}"/>
              </a:ext>
            </a:extLst>
          </p:cNvPr>
          <p:cNvPicPr>
            <a:picLocks noChangeAspect="1"/>
          </p:cNvPicPr>
          <p:nvPr/>
        </p:nvPicPr>
        <p:blipFill>
          <a:blip r:embed="rId4"/>
          <a:srcRect l="5299"/>
          <a:stretch>
            <a:fillRect/>
          </a:stretch>
        </p:blipFill>
        <p:spPr>
          <a:xfrm>
            <a:off x="480263" y="2166128"/>
            <a:ext cx="5055200" cy="2088066"/>
          </a:xfrm>
          <a:prstGeom prst="rect">
            <a:avLst/>
          </a:prstGeom>
        </p:spPr>
      </p:pic>
      <p:sp>
        <p:nvSpPr>
          <p:cNvPr id="20" name="Title 14">
            <a:extLst>
              <a:ext uri="{FF2B5EF4-FFF2-40B4-BE49-F238E27FC236}">
                <a16:creationId xmlns:a16="http://schemas.microsoft.com/office/drawing/2014/main" id="{9301E3AC-FC70-1AD3-1E74-3A773AC25E2A}"/>
              </a:ext>
            </a:extLst>
          </p:cNvPr>
          <p:cNvSpPr txBox="1">
            <a:spLocks/>
          </p:cNvSpPr>
          <p:nvPr/>
        </p:nvSpPr>
        <p:spPr>
          <a:xfrm>
            <a:off x="370041" y="844399"/>
            <a:ext cx="5275645" cy="5771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n-US" sz="3600" b="1" dirty="0">
                <a:solidFill>
                  <a:schemeClr val="tx1"/>
                </a:solidFill>
                <a:latin typeface="+mn-lt"/>
              </a:rPr>
              <a:t>Mapping Report - Finance</a:t>
            </a:r>
            <a:endParaRPr lang="en-US" sz="3600" b="1">
              <a:solidFill>
                <a:schemeClr val="tx1"/>
              </a:solidFill>
              <a:latin typeface="+mn-lt"/>
              <a:ea typeface="Calibri"/>
              <a:cs typeface="Calibri"/>
            </a:endParaRPr>
          </a:p>
        </p:txBody>
      </p:sp>
      <p:sp>
        <p:nvSpPr>
          <p:cNvPr id="27" name="CuadroTexto 26">
            <a:extLst>
              <a:ext uri="{FF2B5EF4-FFF2-40B4-BE49-F238E27FC236}">
                <a16:creationId xmlns:a16="http://schemas.microsoft.com/office/drawing/2014/main" id="{22ECFE94-A4D2-8CD3-1F2A-3F67DB52215E}"/>
              </a:ext>
            </a:extLst>
          </p:cNvPr>
          <p:cNvSpPr txBox="1"/>
          <p:nvPr/>
        </p:nvSpPr>
        <p:spPr>
          <a:xfrm>
            <a:off x="460385" y="1687771"/>
            <a:ext cx="4742156" cy="369332"/>
          </a:xfrm>
          <a:prstGeom prst="rect">
            <a:avLst/>
          </a:prstGeom>
          <a:noFill/>
        </p:spPr>
        <p:txBody>
          <a:bodyPr wrap="square" rtlCol="0">
            <a:spAutoFit/>
          </a:bodyPr>
          <a:lstStyle/>
          <a:p>
            <a:r>
              <a:rPr lang="es-ES" b="1" dirty="0"/>
              <a:t>MOTIVATION</a:t>
            </a:r>
          </a:p>
        </p:txBody>
      </p:sp>
      <p:cxnSp>
        <p:nvCxnSpPr>
          <p:cNvPr id="32" name="Conector recto 31">
            <a:extLst>
              <a:ext uri="{FF2B5EF4-FFF2-40B4-BE49-F238E27FC236}">
                <a16:creationId xmlns:a16="http://schemas.microsoft.com/office/drawing/2014/main" id="{F9FC655E-FDFA-0D57-E40D-C951661DC2D8}"/>
              </a:ext>
            </a:extLst>
          </p:cNvPr>
          <p:cNvCxnSpPr>
            <a:cxnSpLocks/>
          </p:cNvCxnSpPr>
          <p:nvPr/>
        </p:nvCxnSpPr>
        <p:spPr>
          <a:xfrm>
            <a:off x="495766" y="2324029"/>
            <a:ext cx="1193771"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6E866EF0-D268-1A28-98DF-3722E436436F}"/>
              </a:ext>
            </a:extLst>
          </p:cNvPr>
          <p:cNvCxnSpPr>
            <a:cxnSpLocks/>
          </p:cNvCxnSpPr>
          <p:nvPr/>
        </p:nvCxnSpPr>
        <p:spPr>
          <a:xfrm>
            <a:off x="495766" y="2961628"/>
            <a:ext cx="1670061"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B6093FF2-B4FE-0C04-B40C-EF34E6C317E1}"/>
              </a:ext>
            </a:extLst>
          </p:cNvPr>
          <p:cNvCxnSpPr>
            <a:cxnSpLocks/>
          </p:cNvCxnSpPr>
          <p:nvPr/>
        </p:nvCxnSpPr>
        <p:spPr>
          <a:xfrm>
            <a:off x="495766" y="3774109"/>
            <a:ext cx="2247100"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pic>
        <p:nvPicPr>
          <p:cNvPr id="3074" name="Picture 2" descr="The Ten Specific Objectives of the CAP | Download Scientific Diagram">
            <a:extLst>
              <a:ext uri="{FF2B5EF4-FFF2-40B4-BE49-F238E27FC236}">
                <a16:creationId xmlns:a16="http://schemas.microsoft.com/office/drawing/2014/main" id="{FA87474E-4E72-FD18-BD8B-6A6AA109C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547" y="4475666"/>
            <a:ext cx="3816242" cy="2279576"/>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26">
            <a:extLst>
              <a:ext uri="{FF2B5EF4-FFF2-40B4-BE49-F238E27FC236}">
                <a16:creationId xmlns:a16="http://schemas.microsoft.com/office/drawing/2014/main" id="{E1D6C9BD-28C9-E5CD-D31D-6E61D21E47D6}"/>
              </a:ext>
            </a:extLst>
          </p:cNvPr>
          <p:cNvSpPr txBox="1"/>
          <p:nvPr/>
        </p:nvSpPr>
        <p:spPr>
          <a:xfrm>
            <a:off x="5658686" y="1499881"/>
            <a:ext cx="4742156" cy="369332"/>
          </a:xfrm>
          <a:prstGeom prst="rect">
            <a:avLst/>
          </a:prstGeom>
          <a:noFill/>
        </p:spPr>
        <p:txBody>
          <a:bodyPr wrap="square" lIns="91440" tIns="45720" rIns="91440" bIns="45720" rtlCol="0" anchor="t">
            <a:spAutoFit/>
          </a:bodyPr>
          <a:lstStyle/>
          <a:p>
            <a:r>
              <a:rPr lang="es-ES" b="1" dirty="0"/>
              <a:t>Key </a:t>
            </a:r>
            <a:r>
              <a:rPr lang="es-ES" b="1" err="1"/>
              <a:t>Insights</a:t>
            </a:r>
            <a:r>
              <a:rPr lang="es-ES" b="1" dirty="0"/>
              <a:t> </a:t>
            </a:r>
            <a:r>
              <a:rPr lang="es-ES" b="1" err="1"/>
              <a:t>from</a:t>
            </a:r>
            <a:r>
              <a:rPr lang="es-ES" b="1" dirty="0"/>
              <a:t> </a:t>
            </a:r>
            <a:r>
              <a:rPr lang="es-ES" b="1" err="1"/>
              <a:t>Literature</a:t>
            </a:r>
            <a:r>
              <a:rPr lang="es-ES" b="1"/>
              <a:t> Review</a:t>
            </a:r>
            <a:endParaRPr lang="en-US"/>
          </a:p>
        </p:txBody>
      </p:sp>
      <p:cxnSp>
        <p:nvCxnSpPr>
          <p:cNvPr id="14" name="Conector recto 33">
            <a:extLst>
              <a:ext uri="{FF2B5EF4-FFF2-40B4-BE49-F238E27FC236}">
                <a16:creationId xmlns:a16="http://schemas.microsoft.com/office/drawing/2014/main" id="{E6D4C4D6-5025-E950-1E94-8242CD95EF4B}"/>
              </a:ext>
            </a:extLst>
          </p:cNvPr>
          <p:cNvCxnSpPr>
            <a:cxnSpLocks/>
          </p:cNvCxnSpPr>
          <p:nvPr/>
        </p:nvCxnSpPr>
        <p:spPr>
          <a:xfrm>
            <a:off x="5762960" y="2101508"/>
            <a:ext cx="5981102" cy="10438"/>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17" name="Conector recto 33">
            <a:extLst>
              <a:ext uri="{FF2B5EF4-FFF2-40B4-BE49-F238E27FC236}">
                <a16:creationId xmlns:a16="http://schemas.microsoft.com/office/drawing/2014/main" id="{82DADF20-D1F7-1D0D-A84D-C4316E59119F}"/>
              </a:ext>
            </a:extLst>
          </p:cNvPr>
          <p:cNvCxnSpPr>
            <a:cxnSpLocks/>
          </p:cNvCxnSpPr>
          <p:nvPr/>
        </p:nvCxnSpPr>
        <p:spPr>
          <a:xfrm>
            <a:off x="5762960" y="2320713"/>
            <a:ext cx="4634555" cy="10438"/>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1" name="Conector recto 33">
            <a:extLst>
              <a:ext uri="{FF2B5EF4-FFF2-40B4-BE49-F238E27FC236}">
                <a16:creationId xmlns:a16="http://schemas.microsoft.com/office/drawing/2014/main" id="{CF99BF61-7163-1E1D-3234-94A83CAC5EF9}"/>
              </a:ext>
            </a:extLst>
          </p:cNvPr>
          <p:cNvCxnSpPr>
            <a:cxnSpLocks/>
          </p:cNvCxnSpPr>
          <p:nvPr/>
        </p:nvCxnSpPr>
        <p:spPr>
          <a:xfrm flipV="1">
            <a:off x="5758785" y="3328100"/>
            <a:ext cx="5960226" cy="10438"/>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4" name="Conector recto 35">
            <a:extLst>
              <a:ext uri="{FF2B5EF4-FFF2-40B4-BE49-F238E27FC236}">
                <a16:creationId xmlns:a16="http://schemas.microsoft.com/office/drawing/2014/main" id="{BDF284AF-734C-7174-EA5D-CCB74D478E8E}"/>
              </a:ext>
            </a:extLst>
          </p:cNvPr>
          <p:cNvCxnSpPr>
            <a:cxnSpLocks/>
          </p:cNvCxnSpPr>
          <p:nvPr/>
        </p:nvCxnSpPr>
        <p:spPr>
          <a:xfrm>
            <a:off x="5742085" y="4322208"/>
            <a:ext cx="4036616"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28" name="Conector recto 35">
            <a:extLst>
              <a:ext uri="{FF2B5EF4-FFF2-40B4-BE49-F238E27FC236}">
                <a16:creationId xmlns:a16="http://schemas.microsoft.com/office/drawing/2014/main" id="{7E564461-D3C3-6F42-5E31-D71746AE1DA3}"/>
              </a:ext>
            </a:extLst>
          </p:cNvPr>
          <p:cNvCxnSpPr>
            <a:cxnSpLocks/>
          </p:cNvCxnSpPr>
          <p:nvPr/>
        </p:nvCxnSpPr>
        <p:spPr>
          <a:xfrm>
            <a:off x="5748348" y="4537558"/>
            <a:ext cx="6074306"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5" name="Conector recto 33">
            <a:extLst>
              <a:ext uri="{FF2B5EF4-FFF2-40B4-BE49-F238E27FC236}">
                <a16:creationId xmlns:a16="http://schemas.microsoft.com/office/drawing/2014/main" id="{EF6F5215-CB3D-AF4E-9CAC-19A0F65E75F5}"/>
              </a:ext>
            </a:extLst>
          </p:cNvPr>
          <p:cNvCxnSpPr>
            <a:cxnSpLocks/>
          </p:cNvCxnSpPr>
          <p:nvPr/>
        </p:nvCxnSpPr>
        <p:spPr>
          <a:xfrm>
            <a:off x="5762960" y="3540102"/>
            <a:ext cx="3208918"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11" name="Conector recto 33">
            <a:extLst>
              <a:ext uri="{FF2B5EF4-FFF2-40B4-BE49-F238E27FC236}">
                <a16:creationId xmlns:a16="http://schemas.microsoft.com/office/drawing/2014/main" id="{901DBC5C-8D5F-62A4-C356-0E11922FE7DB}"/>
              </a:ext>
            </a:extLst>
          </p:cNvPr>
          <p:cNvCxnSpPr>
            <a:cxnSpLocks/>
          </p:cNvCxnSpPr>
          <p:nvPr/>
        </p:nvCxnSpPr>
        <p:spPr>
          <a:xfrm>
            <a:off x="5742085" y="4768268"/>
            <a:ext cx="4036616"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cxnSp>
        <p:nvCxnSpPr>
          <p:cNvPr id="13" name="Conector recto 33">
            <a:extLst>
              <a:ext uri="{FF2B5EF4-FFF2-40B4-BE49-F238E27FC236}">
                <a16:creationId xmlns:a16="http://schemas.microsoft.com/office/drawing/2014/main" id="{04E26ECC-8274-7DA6-71B9-5AF22D784F9E}"/>
              </a:ext>
            </a:extLst>
          </p:cNvPr>
          <p:cNvCxnSpPr>
            <a:cxnSpLocks/>
          </p:cNvCxnSpPr>
          <p:nvPr/>
        </p:nvCxnSpPr>
        <p:spPr>
          <a:xfrm>
            <a:off x="9681882" y="2558005"/>
            <a:ext cx="1559859" cy="0"/>
          </a:xfrm>
          <a:prstGeom prst="line">
            <a:avLst/>
          </a:prstGeom>
          <a:ln w="19050">
            <a:solidFill>
              <a:srgbClr val="F70C0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4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BE2F8-0F7E-4B1C-F8C7-F8DE97AFE84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32B8939-5593-19E5-DAAE-928FB8D5B4D8}"/>
              </a:ext>
            </a:extLst>
          </p:cNvPr>
          <p:cNvPicPr>
            <a:picLocks noChangeAspect="1"/>
          </p:cNvPicPr>
          <p:nvPr/>
        </p:nvPicPr>
        <p:blipFill>
          <a:blip r:embed="rId2"/>
          <a:srcRect t="8014" b="2732"/>
          <a:stretch>
            <a:fillRect/>
          </a:stretch>
        </p:blipFill>
        <p:spPr>
          <a:xfrm>
            <a:off x="7432314" y="1930073"/>
            <a:ext cx="3377965" cy="4219139"/>
          </a:xfrm>
          <a:prstGeom prst="rect">
            <a:avLst/>
          </a:prstGeom>
          <a:ln w="28575">
            <a:solidFill>
              <a:schemeClr val="bg2">
                <a:lumMod val="75000"/>
              </a:schemeClr>
            </a:solidFill>
          </a:ln>
        </p:spPr>
      </p:pic>
      <p:pic>
        <p:nvPicPr>
          <p:cNvPr id="5" name="Imagen 4">
            <a:extLst>
              <a:ext uri="{FF2B5EF4-FFF2-40B4-BE49-F238E27FC236}">
                <a16:creationId xmlns:a16="http://schemas.microsoft.com/office/drawing/2014/main" id="{AC5CA92B-D82D-8352-0795-B5C7F952E2B5}"/>
              </a:ext>
            </a:extLst>
          </p:cNvPr>
          <p:cNvPicPr>
            <a:picLocks noChangeAspect="1"/>
          </p:cNvPicPr>
          <p:nvPr/>
        </p:nvPicPr>
        <p:blipFill>
          <a:blip r:embed="rId3"/>
          <a:srcRect t="9438"/>
          <a:stretch>
            <a:fillRect/>
          </a:stretch>
        </p:blipFill>
        <p:spPr>
          <a:xfrm>
            <a:off x="1749686" y="1848683"/>
            <a:ext cx="3423451" cy="4392358"/>
          </a:xfrm>
          <a:prstGeom prst="rect">
            <a:avLst/>
          </a:prstGeom>
          <a:ln w="38100">
            <a:solidFill>
              <a:srgbClr val="00B050"/>
            </a:solidFill>
          </a:ln>
        </p:spPr>
      </p:pic>
      <p:sp>
        <p:nvSpPr>
          <p:cNvPr id="7" name="CuadroTexto 6">
            <a:extLst>
              <a:ext uri="{FF2B5EF4-FFF2-40B4-BE49-F238E27FC236}">
                <a16:creationId xmlns:a16="http://schemas.microsoft.com/office/drawing/2014/main" id="{68E1EAF1-33E2-A850-0BCC-E512D711C69B}"/>
              </a:ext>
            </a:extLst>
          </p:cNvPr>
          <p:cNvSpPr txBox="1"/>
          <p:nvPr/>
        </p:nvSpPr>
        <p:spPr>
          <a:xfrm>
            <a:off x="7213108" y="6142031"/>
            <a:ext cx="3824816" cy="307777"/>
          </a:xfrm>
          <a:prstGeom prst="rect">
            <a:avLst/>
          </a:prstGeom>
          <a:noFill/>
        </p:spPr>
        <p:txBody>
          <a:bodyPr wrap="square" rtlCol="0">
            <a:spAutoFit/>
          </a:bodyPr>
          <a:lstStyle/>
          <a:p>
            <a:r>
              <a:rPr lang="es-ES" sz="1400" i="1" dirty="0" err="1"/>
              <a:t>Prepared</a:t>
            </a:r>
            <a:r>
              <a:rPr lang="es-ES" sz="1400" i="1" dirty="0"/>
              <a:t> and </a:t>
            </a:r>
            <a:r>
              <a:rPr lang="es-ES" sz="1400" i="1" dirty="0" err="1"/>
              <a:t>published</a:t>
            </a:r>
            <a:r>
              <a:rPr lang="es-ES" sz="1400" i="1" dirty="0"/>
              <a:t> </a:t>
            </a:r>
            <a:r>
              <a:rPr lang="es-ES" sz="1400" i="1" dirty="0" err="1"/>
              <a:t>by</a:t>
            </a:r>
            <a:r>
              <a:rPr lang="es-ES" sz="1400" i="1" dirty="0"/>
              <a:t> </a:t>
            </a:r>
            <a:r>
              <a:rPr lang="es-ES" sz="1400" i="1" dirty="0" err="1"/>
              <a:t>Ivan</a:t>
            </a:r>
            <a:r>
              <a:rPr lang="es-ES" sz="1400" i="1" dirty="0"/>
              <a:t> </a:t>
            </a:r>
            <a:r>
              <a:rPr lang="es-ES" sz="1400" i="1" dirty="0" err="1"/>
              <a:t>Hajdukovic</a:t>
            </a:r>
            <a:r>
              <a:rPr lang="es-ES" sz="1400" i="1" dirty="0"/>
              <a:t> (2024)  </a:t>
            </a:r>
          </a:p>
        </p:txBody>
      </p:sp>
      <p:sp>
        <p:nvSpPr>
          <p:cNvPr id="8" name="CuadroTexto 7">
            <a:extLst>
              <a:ext uri="{FF2B5EF4-FFF2-40B4-BE49-F238E27FC236}">
                <a16:creationId xmlns:a16="http://schemas.microsoft.com/office/drawing/2014/main" id="{64239105-BB26-D999-B417-97BC2988A83D}"/>
              </a:ext>
            </a:extLst>
          </p:cNvPr>
          <p:cNvSpPr txBox="1"/>
          <p:nvPr/>
        </p:nvSpPr>
        <p:spPr>
          <a:xfrm>
            <a:off x="1530480" y="6324548"/>
            <a:ext cx="3893177" cy="307777"/>
          </a:xfrm>
          <a:prstGeom prst="rect">
            <a:avLst/>
          </a:prstGeom>
          <a:noFill/>
        </p:spPr>
        <p:txBody>
          <a:bodyPr wrap="square" rtlCol="0">
            <a:spAutoFit/>
          </a:bodyPr>
          <a:lstStyle/>
          <a:p>
            <a:r>
              <a:rPr lang="es-ES" sz="1400" i="1" dirty="0" err="1"/>
              <a:t>Prepared</a:t>
            </a:r>
            <a:r>
              <a:rPr lang="es-ES" sz="1400" i="1" dirty="0"/>
              <a:t> and </a:t>
            </a:r>
            <a:r>
              <a:rPr lang="es-ES" sz="1400" i="1" dirty="0" err="1"/>
              <a:t>published</a:t>
            </a:r>
            <a:r>
              <a:rPr lang="es-ES" sz="1400" i="1" dirty="0"/>
              <a:t> </a:t>
            </a:r>
            <a:r>
              <a:rPr lang="es-ES" sz="1400" i="1" dirty="0" err="1"/>
              <a:t>by</a:t>
            </a:r>
            <a:r>
              <a:rPr lang="es-ES" sz="1400" i="1" dirty="0"/>
              <a:t> Tiago Zibecchi (2025)  </a:t>
            </a:r>
          </a:p>
        </p:txBody>
      </p:sp>
      <p:sp>
        <p:nvSpPr>
          <p:cNvPr id="3" name="Title 14">
            <a:extLst>
              <a:ext uri="{FF2B5EF4-FFF2-40B4-BE49-F238E27FC236}">
                <a16:creationId xmlns:a16="http://schemas.microsoft.com/office/drawing/2014/main" id="{E2386BD5-86D2-F0DB-EF93-843FAB9CC19D}"/>
              </a:ext>
            </a:extLst>
          </p:cNvPr>
          <p:cNvSpPr txBox="1">
            <a:spLocks/>
          </p:cNvSpPr>
          <p:nvPr/>
        </p:nvSpPr>
        <p:spPr>
          <a:xfrm>
            <a:off x="914565" y="711981"/>
            <a:ext cx="10356530" cy="6104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8DC752"/>
                </a:solidFill>
                <a:latin typeface="+mj-lt"/>
                <a:ea typeface="+mj-ea"/>
                <a:cs typeface="+mj-cs"/>
              </a:defRPr>
            </a:lvl1pPr>
          </a:lstStyle>
          <a:p>
            <a:pPr algn="l"/>
            <a:r>
              <a:rPr lang="en-US" sz="3600" b="1" dirty="0">
                <a:solidFill>
                  <a:schemeClr val="tx1"/>
                </a:solidFill>
                <a:latin typeface="+mn-lt"/>
              </a:rPr>
              <a:t>Design and Application of </a:t>
            </a:r>
            <a:r>
              <a:rPr lang="en-US" sz="3600" b="1" dirty="0" err="1">
                <a:solidFill>
                  <a:schemeClr val="tx1"/>
                </a:solidFill>
                <a:latin typeface="+mn-lt"/>
              </a:rPr>
              <a:t>ReForest</a:t>
            </a:r>
            <a:r>
              <a:rPr lang="en-US" sz="3600" b="1" dirty="0">
                <a:solidFill>
                  <a:schemeClr val="tx1"/>
                </a:solidFill>
                <a:latin typeface="+mn-lt"/>
              </a:rPr>
              <a:t> Financing Scheme</a:t>
            </a:r>
            <a:endParaRPr lang="en-US" sz="3600" b="1" dirty="0">
              <a:solidFill>
                <a:schemeClr val="tx1"/>
              </a:solidFill>
              <a:latin typeface="Calibri"/>
              <a:ea typeface="Calibri"/>
              <a:cs typeface="Calibri"/>
            </a:endParaRPr>
          </a:p>
        </p:txBody>
      </p:sp>
      <p:sp>
        <p:nvSpPr>
          <p:cNvPr id="9" name="CuadroTexto 26">
            <a:extLst>
              <a:ext uri="{FF2B5EF4-FFF2-40B4-BE49-F238E27FC236}">
                <a16:creationId xmlns:a16="http://schemas.microsoft.com/office/drawing/2014/main" id="{3C7C1E6A-29E4-9F91-30BC-B506539B1B80}"/>
              </a:ext>
            </a:extLst>
          </p:cNvPr>
          <p:cNvSpPr txBox="1"/>
          <p:nvPr/>
        </p:nvSpPr>
        <p:spPr>
          <a:xfrm>
            <a:off x="262056" y="1927852"/>
            <a:ext cx="1276622" cy="369332"/>
          </a:xfrm>
          <a:prstGeom prst="rect">
            <a:avLst/>
          </a:prstGeom>
          <a:noFill/>
        </p:spPr>
        <p:txBody>
          <a:bodyPr wrap="square" lIns="91440" tIns="45720" rIns="91440" bIns="45720" rtlCol="0" anchor="t">
            <a:spAutoFit/>
          </a:bodyPr>
          <a:lstStyle/>
          <a:p>
            <a:r>
              <a:rPr lang="es-ES" b="1" dirty="0" err="1"/>
              <a:t>Application</a:t>
            </a:r>
          </a:p>
        </p:txBody>
      </p:sp>
      <p:sp>
        <p:nvSpPr>
          <p:cNvPr id="11" name="CuadroTexto 26">
            <a:extLst>
              <a:ext uri="{FF2B5EF4-FFF2-40B4-BE49-F238E27FC236}">
                <a16:creationId xmlns:a16="http://schemas.microsoft.com/office/drawing/2014/main" id="{D82F36A0-45D0-D307-0ED3-1D91E18390AD}"/>
              </a:ext>
            </a:extLst>
          </p:cNvPr>
          <p:cNvSpPr txBox="1"/>
          <p:nvPr/>
        </p:nvSpPr>
        <p:spPr>
          <a:xfrm>
            <a:off x="6092922" y="1923677"/>
            <a:ext cx="1276622" cy="369332"/>
          </a:xfrm>
          <a:prstGeom prst="rect">
            <a:avLst/>
          </a:prstGeom>
          <a:noFill/>
        </p:spPr>
        <p:txBody>
          <a:bodyPr wrap="square" lIns="91440" tIns="45720" rIns="91440" bIns="45720" rtlCol="0" anchor="t">
            <a:spAutoFit/>
          </a:bodyPr>
          <a:lstStyle/>
          <a:p>
            <a:r>
              <a:rPr lang="es-ES" b="1" dirty="0" err="1"/>
              <a:t>Theory</a:t>
            </a:r>
            <a:endParaRPr lang="en-US" dirty="0" err="1"/>
          </a:p>
        </p:txBody>
      </p:sp>
    </p:spTree>
    <p:extLst>
      <p:ext uri="{BB962C8B-B14F-4D97-AF65-F5344CB8AC3E}">
        <p14:creationId xmlns:p14="http://schemas.microsoft.com/office/powerpoint/2010/main" val="825853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834E7-6CF3-E842-9E67-C9356AF22AA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8510A6-B9B4-CE29-ED0D-B909DDF126BE}"/>
              </a:ext>
            </a:extLst>
          </p:cNvPr>
          <p:cNvSpPr>
            <a:spLocks noGrp="1"/>
          </p:cNvSpPr>
          <p:nvPr>
            <p:ph type="ctrTitle"/>
          </p:nvPr>
        </p:nvSpPr>
        <p:spPr>
          <a:xfrm>
            <a:off x="1507948" y="1090371"/>
            <a:ext cx="9042238" cy="625896"/>
          </a:xfrm>
        </p:spPr>
        <p:txBody>
          <a:bodyPr>
            <a:normAutofit/>
          </a:bodyPr>
          <a:lstStyle/>
          <a:p>
            <a:r>
              <a:rPr lang="es-ES" sz="3600" b="1" dirty="0" err="1">
                <a:solidFill>
                  <a:schemeClr val="tx1"/>
                </a:solidFill>
                <a:latin typeface="+mn-lt"/>
              </a:rPr>
              <a:t>Proposed</a:t>
            </a:r>
            <a:r>
              <a:rPr lang="es-ES" sz="3600" b="1" dirty="0">
                <a:solidFill>
                  <a:schemeClr val="tx1"/>
                </a:solidFill>
                <a:latin typeface="+mn-lt"/>
              </a:rPr>
              <a:t> </a:t>
            </a:r>
            <a:r>
              <a:rPr lang="es-ES" sz="3600" b="1" dirty="0" err="1">
                <a:solidFill>
                  <a:schemeClr val="tx1"/>
                </a:solidFill>
                <a:latin typeface="+mn-lt"/>
              </a:rPr>
              <a:t>Sustainable</a:t>
            </a:r>
            <a:r>
              <a:rPr lang="es-ES" sz="3600" b="1" dirty="0">
                <a:solidFill>
                  <a:schemeClr val="tx1"/>
                </a:solidFill>
                <a:latin typeface="+mn-lt"/>
              </a:rPr>
              <a:t> </a:t>
            </a:r>
            <a:r>
              <a:rPr lang="es-ES" sz="3600" b="1" dirty="0" err="1">
                <a:solidFill>
                  <a:schemeClr val="tx1"/>
                </a:solidFill>
                <a:latin typeface="+mn-lt"/>
              </a:rPr>
              <a:t>Financing</a:t>
            </a:r>
            <a:r>
              <a:rPr lang="es-ES" sz="3600" b="1" dirty="0">
                <a:solidFill>
                  <a:schemeClr val="tx1"/>
                </a:solidFill>
                <a:latin typeface="+mn-lt"/>
              </a:rPr>
              <a:t> </a:t>
            </a:r>
            <a:r>
              <a:rPr lang="es-ES" sz="3600" b="1" dirty="0" err="1">
                <a:solidFill>
                  <a:schemeClr val="tx1"/>
                </a:solidFill>
                <a:latin typeface="+mn-lt"/>
              </a:rPr>
              <a:t>Scheme</a:t>
            </a:r>
            <a:r>
              <a:rPr lang="es-ES" sz="3600" b="1" dirty="0">
                <a:solidFill>
                  <a:schemeClr val="tx1"/>
                </a:solidFill>
                <a:latin typeface="+mn-lt"/>
              </a:rPr>
              <a:t> </a:t>
            </a:r>
            <a:r>
              <a:rPr lang="es-ES" sz="3600" b="1" dirty="0" err="1">
                <a:solidFill>
                  <a:schemeClr val="tx1"/>
                </a:solidFill>
                <a:latin typeface="+mn-lt"/>
              </a:rPr>
              <a:t>for</a:t>
            </a:r>
            <a:r>
              <a:rPr lang="es-ES" sz="3600" b="1" dirty="0">
                <a:solidFill>
                  <a:schemeClr val="tx1"/>
                </a:solidFill>
                <a:latin typeface="+mn-lt"/>
              </a:rPr>
              <a:t> AF</a:t>
            </a:r>
          </a:p>
        </p:txBody>
      </p:sp>
      <p:graphicFrame>
        <p:nvGraphicFramePr>
          <p:cNvPr id="3" name="Marcador de contenido 3">
            <a:extLst>
              <a:ext uri="{FF2B5EF4-FFF2-40B4-BE49-F238E27FC236}">
                <a16:creationId xmlns:a16="http://schemas.microsoft.com/office/drawing/2014/main" id="{28C922D8-B6A9-4DD8-FFF1-1609D2A6E4E3}"/>
              </a:ext>
            </a:extLst>
          </p:cNvPr>
          <p:cNvGraphicFramePr>
            <a:graphicFrameLocks/>
          </p:cNvGraphicFramePr>
          <p:nvPr>
            <p:extLst>
              <p:ext uri="{D42A27DB-BD31-4B8C-83A1-F6EECF244321}">
                <p14:modId xmlns:p14="http://schemas.microsoft.com/office/powerpoint/2010/main" val="1437580163"/>
              </p:ext>
            </p:extLst>
          </p:nvPr>
        </p:nvGraphicFramePr>
        <p:xfrm>
          <a:off x="928602" y="1794380"/>
          <a:ext cx="10210633" cy="2270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611">
            <a:extLst>
              <a:ext uri="{FF2B5EF4-FFF2-40B4-BE49-F238E27FC236}">
                <a16:creationId xmlns:a16="http://schemas.microsoft.com/office/drawing/2014/main" id="{7A581EBD-53F4-66E3-A81C-42A96A2309A5}"/>
              </a:ext>
            </a:extLst>
          </p:cNvPr>
          <p:cNvSpPr txBox="1"/>
          <p:nvPr/>
        </p:nvSpPr>
        <p:spPr>
          <a:xfrm>
            <a:off x="802268" y="4065128"/>
            <a:ext cx="1046329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200" i="1" dirty="0"/>
              <a:t>Ref.: COWI, </a:t>
            </a:r>
            <a:r>
              <a:rPr lang="es-ES" sz="1200" i="1" dirty="0" err="1"/>
              <a:t>Ecological</a:t>
            </a:r>
            <a:r>
              <a:rPr lang="es-ES" sz="1200" i="1" dirty="0"/>
              <a:t> </a:t>
            </a:r>
            <a:r>
              <a:rPr lang="es-ES" sz="1200" i="1" dirty="0" err="1"/>
              <a:t>Institute</a:t>
            </a:r>
            <a:r>
              <a:rPr lang="es-ES" sz="1200" i="1" dirty="0"/>
              <a:t>, and IEEP (2021); Den Heder (2017); Guimarães et al., (2023); </a:t>
            </a:r>
            <a:r>
              <a:rPr lang="es-ES" sz="1200" i="1" dirty="0" err="1"/>
              <a:t>Hadjukovic</a:t>
            </a:r>
            <a:r>
              <a:rPr lang="es-ES" sz="1200" i="1" dirty="0"/>
              <a:t> (2023); Kay et al (2019); Mc Donald et al (2021); </a:t>
            </a:r>
            <a:r>
              <a:rPr lang="es-ES" sz="1200" i="1" dirty="0" err="1"/>
              <a:t>Sheid</a:t>
            </a:r>
            <a:r>
              <a:rPr lang="es-ES" sz="1200" i="1" dirty="0"/>
              <a:t> et al (2023)</a:t>
            </a:r>
            <a:endParaRPr lang="es-ES" sz="1200" i="1" dirty="0">
              <a:ea typeface="Calibri"/>
              <a:cs typeface="Calibri"/>
            </a:endParaRPr>
          </a:p>
        </p:txBody>
      </p:sp>
      <p:sp>
        <p:nvSpPr>
          <p:cNvPr id="6" name="CuadroTexto 5">
            <a:extLst>
              <a:ext uri="{FF2B5EF4-FFF2-40B4-BE49-F238E27FC236}">
                <a16:creationId xmlns:a16="http://schemas.microsoft.com/office/drawing/2014/main" id="{ED7F3614-434D-5EB2-53F0-9C5D2B8E176B}"/>
              </a:ext>
            </a:extLst>
          </p:cNvPr>
          <p:cNvSpPr txBox="1"/>
          <p:nvPr/>
        </p:nvSpPr>
        <p:spPr>
          <a:xfrm>
            <a:off x="800096" y="5132623"/>
            <a:ext cx="10467641" cy="1200329"/>
          </a:xfrm>
          <a:prstGeom prst="rect">
            <a:avLst/>
          </a:prstGeom>
          <a:noFill/>
        </p:spPr>
        <p:txBody>
          <a:bodyPr wrap="square" lIns="91440" tIns="45720" rIns="91440" bIns="45720" rtlCol="0" anchor="t">
            <a:spAutoFit/>
          </a:bodyPr>
          <a:lstStyle/>
          <a:p>
            <a:r>
              <a:rPr lang="en-US" i="1"/>
              <a:t>The Sustainable Financing Scheme was co-designed in Deliverable D5.4 (Hadjukovic,2023) through iterative </a:t>
            </a:r>
            <a:r>
              <a:rPr lang="en-US" i="1" dirty="0"/>
              <a:t>consultations with REFOREST partners and Living Labs. </a:t>
            </a:r>
            <a:br>
              <a:rPr lang="en-US" i="1" dirty="0"/>
            </a:br>
            <a:r>
              <a:rPr lang="en-US" i="1"/>
              <a:t>It integrates findings from WP5 Mapping Reports, </a:t>
            </a:r>
            <a:r>
              <a:rPr lang="en-US" i="1" dirty="0"/>
              <a:t>Stakeholder Feedback, and Literature Review on blended finance and PES mechanisms to create a hybrid model stress-tested with LL’s and extended EU &amp; UK farmers.</a:t>
            </a:r>
            <a:endParaRPr lang="es-ES" i="1" dirty="0"/>
          </a:p>
        </p:txBody>
      </p:sp>
    </p:spTree>
    <p:extLst>
      <p:ext uri="{BB962C8B-B14F-4D97-AF65-F5344CB8AC3E}">
        <p14:creationId xmlns:p14="http://schemas.microsoft.com/office/powerpoint/2010/main" val="184858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66368-376A-C407-A6C6-267F0B03B6EF}"/>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2309475E-7E09-D268-3DDF-1FC2ACEEF20A}"/>
              </a:ext>
            </a:extLst>
          </p:cNvPr>
          <p:cNvPicPr>
            <a:picLocks noChangeAspect="1"/>
          </p:cNvPicPr>
          <p:nvPr/>
        </p:nvPicPr>
        <p:blipFill>
          <a:blip r:embed="rId2"/>
          <a:stretch>
            <a:fillRect/>
          </a:stretch>
        </p:blipFill>
        <p:spPr>
          <a:xfrm>
            <a:off x="611286" y="1273701"/>
            <a:ext cx="4596818" cy="5388615"/>
          </a:xfrm>
          <a:prstGeom prst="rect">
            <a:avLst/>
          </a:prstGeom>
        </p:spPr>
      </p:pic>
      <p:pic>
        <p:nvPicPr>
          <p:cNvPr id="17" name="Imagen 16">
            <a:extLst>
              <a:ext uri="{FF2B5EF4-FFF2-40B4-BE49-F238E27FC236}">
                <a16:creationId xmlns:a16="http://schemas.microsoft.com/office/drawing/2014/main" id="{F732C259-969F-9BB8-15D7-0034BF10F00B}"/>
              </a:ext>
            </a:extLst>
          </p:cNvPr>
          <p:cNvPicPr>
            <a:picLocks noChangeAspect="1"/>
          </p:cNvPicPr>
          <p:nvPr/>
        </p:nvPicPr>
        <p:blipFill>
          <a:blip r:embed="rId3"/>
          <a:stretch>
            <a:fillRect/>
          </a:stretch>
        </p:blipFill>
        <p:spPr>
          <a:xfrm>
            <a:off x="5851830" y="1273702"/>
            <a:ext cx="6036997" cy="5029200"/>
          </a:xfrm>
          <a:prstGeom prst="rect">
            <a:avLst/>
          </a:prstGeom>
        </p:spPr>
      </p:pic>
      <p:sp>
        <p:nvSpPr>
          <p:cNvPr id="18" name="Título 1">
            <a:extLst>
              <a:ext uri="{FF2B5EF4-FFF2-40B4-BE49-F238E27FC236}">
                <a16:creationId xmlns:a16="http://schemas.microsoft.com/office/drawing/2014/main" id="{069832DD-5CAC-B9D0-C905-20EF4CEEF729}"/>
              </a:ext>
            </a:extLst>
          </p:cNvPr>
          <p:cNvSpPr>
            <a:spLocks noGrp="1"/>
          </p:cNvSpPr>
          <p:nvPr>
            <p:ph type="ctrTitle"/>
          </p:nvPr>
        </p:nvSpPr>
        <p:spPr>
          <a:xfrm>
            <a:off x="611286" y="555098"/>
            <a:ext cx="11029616" cy="531696"/>
          </a:xfrm>
        </p:spPr>
        <p:txBody>
          <a:bodyPr>
            <a:normAutofit fontScale="90000"/>
          </a:bodyPr>
          <a:lstStyle/>
          <a:p>
            <a:r>
              <a:rPr lang="es-ES" sz="3600" b="1" dirty="0" err="1">
                <a:solidFill>
                  <a:schemeClr val="tx1"/>
                </a:solidFill>
                <a:latin typeface="+mn-lt"/>
              </a:rPr>
              <a:t>Scheme’s</a:t>
            </a:r>
            <a:r>
              <a:rPr lang="es-ES" sz="3600" b="1" dirty="0">
                <a:solidFill>
                  <a:schemeClr val="tx1"/>
                </a:solidFill>
                <a:latin typeface="+mn-lt"/>
              </a:rPr>
              <a:t> </a:t>
            </a:r>
            <a:r>
              <a:rPr lang="es-ES" sz="3600" b="1" dirty="0" err="1">
                <a:solidFill>
                  <a:schemeClr val="tx1"/>
                </a:solidFill>
                <a:latin typeface="+mn-lt"/>
              </a:rPr>
              <a:t>Methodological</a:t>
            </a:r>
            <a:r>
              <a:rPr lang="es-ES" sz="3600" b="1" dirty="0">
                <a:solidFill>
                  <a:schemeClr val="tx1"/>
                </a:solidFill>
                <a:latin typeface="+mn-lt"/>
              </a:rPr>
              <a:t> </a:t>
            </a:r>
            <a:r>
              <a:rPr lang="es-ES" sz="3600" b="1" dirty="0" err="1">
                <a:solidFill>
                  <a:schemeClr val="tx1"/>
                </a:solidFill>
                <a:latin typeface="+mn-lt"/>
              </a:rPr>
              <a:t>approach</a:t>
            </a:r>
            <a:endParaRPr lang="es-ES" sz="3600" b="1" dirty="0">
              <a:solidFill>
                <a:schemeClr val="tx1"/>
              </a:solidFill>
              <a:latin typeface="+mn-lt"/>
            </a:endParaRPr>
          </a:p>
        </p:txBody>
      </p:sp>
    </p:spTree>
    <p:extLst>
      <p:ext uri="{BB962C8B-B14F-4D97-AF65-F5344CB8AC3E}">
        <p14:creationId xmlns:p14="http://schemas.microsoft.com/office/powerpoint/2010/main" val="3669773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DEF71-4AA7-B2E2-8CD7-0EE95BCF3A2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AB31DB-EE5C-B4D8-0246-DFB0F29B9D1B}"/>
              </a:ext>
            </a:extLst>
          </p:cNvPr>
          <p:cNvGraphicFramePr>
            <a:graphicFrameLocks noGrp="1"/>
          </p:cNvGraphicFramePr>
          <p:nvPr>
            <p:extLst>
              <p:ext uri="{D42A27DB-BD31-4B8C-83A1-F6EECF244321}">
                <p14:modId xmlns:p14="http://schemas.microsoft.com/office/powerpoint/2010/main" val="2814070694"/>
              </p:ext>
            </p:extLst>
          </p:nvPr>
        </p:nvGraphicFramePr>
        <p:xfrm>
          <a:off x="824290" y="1269805"/>
          <a:ext cx="10543412" cy="4874981"/>
        </p:xfrm>
        <a:graphic>
          <a:graphicData uri="http://schemas.openxmlformats.org/drawingml/2006/table">
            <a:tbl>
              <a:tblPr firstRow="1" bandRow="1">
                <a:tableStyleId>{5C22544A-7EE6-4342-B048-85BDC9FD1C3A}</a:tableStyleId>
              </a:tblPr>
              <a:tblGrid>
                <a:gridCol w="2396612">
                  <a:extLst>
                    <a:ext uri="{9D8B030D-6E8A-4147-A177-3AD203B41FA5}">
                      <a16:colId xmlns:a16="http://schemas.microsoft.com/office/drawing/2014/main" val="161937530"/>
                    </a:ext>
                  </a:extLst>
                </a:gridCol>
                <a:gridCol w="1987201">
                  <a:extLst>
                    <a:ext uri="{9D8B030D-6E8A-4147-A177-3AD203B41FA5}">
                      <a16:colId xmlns:a16="http://schemas.microsoft.com/office/drawing/2014/main" val="494920920"/>
                    </a:ext>
                  </a:extLst>
                </a:gridCol>
                <a:gridCol w="6159599">
                  <a:extLst>
                    <a:ext uri="{9D8B030D-6E8A-4147-A177-3AD203B41FA5}">
                      <a16:colId xmlns:a16="http://schemas.microsoft.com/office/drawing/2014/main" val="1168179521"/>
                    </a:ext>
                  </a:extLst>
                </a:gridCol>
              </a:tblGrid>
              <a:tr h="394065">
                <a:tc>
                  <a:txBody>
                    <a:bodyPr/>
                    <a:lstStyle/>
                    <a:p>
                      <a:pPr algn="ctr"/>
                      <a:r>
                        <a:rPr lang="en-US" sz="1600"/>
                        <a:t>5 Year Prototype Phases*</a:t>
                      </a:r>
                    </a:p>
                  </a:txBody>
                  <a:tcPr anchor="ctr"/>
                </a:tc>
                <a:tc>
                  <a:txBody>
                    <a:bodyPr/>
                    <a:lstStyle/>
                    <a:p>
                      <a:pPr algn="ctr"/>
                      <a:r>
                        <a:rPr lang="en-US" sz="1600"/>
                        <a:t>Proposed Scheme</a:t>
                      </a:r>
                    </a:p>
                  </a:txBody>
                  <a:tcPr anchor="ctr"/>
                </a:tc>
                <a:tc>
                  <a:txBody>
                    <a:bodyPr/>
                    <a:lstStyle/>
                    <a:p>
                      <a:pPr algn="ctr"/>
                      <a:r>
                        <a:rPr lang="en-US" sz="1600" dirty="0"/>
                        <a:t>Traditional / Subsidiary Based Payments</a:t>
                      </a:r>
                    </a:p>
                  </a:txBody>
                  <a:tcPr anchor="ctr"/>
                </a:tc>
                <a:extLst>
                  <a:ext uri="{0D108BD9-81ED-4DB2-BD59-A6C34878D82A}">
                    <a16:rowId xmlns:a16="http://schemas.microsoft.com/office/drawing/2014/main" val="1688589730"/>
                  </a:ext>
                </a:extLst>
              </a:tr>
              <a:tr h="864255">
                <a:tc>
                  <a:txBody>
                    <a:bodyPr/>
                    <a:lstStyle/>
                    <a:p>
                      <a:r>
                        <a:rPr lang="en-US" sz="1400" b="1" dirty="0"/>
                        <a:t>Prior to Project </a:t>
                      </a:r>
                      <a:r>
                        <a:rPr lang="en-US" sz="1400" b="1"/>
                        <a:t>Implementation (Upfront)</a:t>
                      </a:r>
                      <a:endParaRPr lang="en-US" sz="1400" b="1" dirty="0"/>
                    </a:p>
                  </a:txBody>
                  <a:tcPr anchor="ctr"/>
                </a:tc>
                <a:tc>
                  <a:txBody>
                    <a:bodyPr/>
                    <a:lstStyle/>
                    <a:p>
                      <a:pPr lvl="0" algn="ctr">
                        <a:buNone/>
                      </a:pPr>
                      <a:r>
                        <a:rPr lang="en-US" sz="1400" b="1" i="0" u="none" strike="noStrike" noProof="0" dirty="0">
                          <a:latin typeface="Calibri"/>
                        </a:rPr>
                        <a:t>Ex-ante  payments</a:t>
                      </a:r>
                      <a:endParaRPr lang="en-US" sz="1400" b="1" dirty="0"/>
                    </a:p>
                  </a:txBody>
                  <a:tcPr anchor="ctr"/>
                </a:tc>
                <a:tc>
                  <a:txBody>
                    <a:bodyPr/>
                    <a:lstStyle/>
                    <a:p>
                      <a:pPr lvl="0" algn="l">
                        <a:lnSpc>
                          <a:spcPct val="100000"/>
                        </a:lnSpc>
                        <a:spcBef>
                          <a:spcPts val="0"/>
                        </a:spcBef>
                        <a:spcAft>
                          <a:spcPts val="0"/>
                        </a:spcAft>
                        <a:buNone/>
                      </a:pPr>
                      <a:r>
                        <a:rPr lang="en-US" sz="1400" b="0" i="0" u="none" strike="noStrike" noProof="0" dirty="0"/>
                        <a:t>- </a:t>
                      </a:r>
                      <a:r>
                        <a:rPr lang="en-US" sz="1400" b="1" i="0" u="none" strike="noStrike" noProof="0" dirty="0"/>
                        <a:t>CAP Pillar I &amp; II</a:t>
                      </a:r>
                      <a:r>
                        <a:rPr lang="en-US" sz="1400" b="0" i="0" u="none" strike="noStrike" noProof="0" dirty="0"/>
                        <a:t> -&gt;  Planning and initial </a:t>
                      </a:r>
                      <a:r>
                        <a:rPr lang="en-US" sz="1400" b="1" i="0" u="none" strike="noStrike" noProof="0" dirty="0"/>
                        <a:t>setup grants</a:t>
                      </a:r>
                      <a:r>
                        <a:rPr lang="en-US" sz="1400" b="0" i="0" u="none" strike="noStrike" noProof="0" dirty="0"/>
                        <a:t> for feasibility studies, land assessment, and initial project setup.</a:t>
                      </a:r>
                      <a:endParaRPr lang="en-US" sz="1400" dirty="0"/>
                    </a:p>
                    <a:p>
                      <a:pPr lvl="0">
                        <a:buNone/>
                      </a:pPr>
                      <a:r>
                        <a:rPr lang="en-US" sz="1400" b="0" i="0" u="none" strike="noStrike" noProof="0" dirty="0"/>
                        <a:t>-</a:t>
                      </a:r>
                      <a:r>
                        <a:rPr lang="en-US" sz="1400" b="1" i="0" u="none" strike="noStrike" noProof="0" dirty="0"/>
                        <a:t> State Aid</a:t>
                      </a:r>
                      <a:r>
                        <a:rPr lang="en-US" sz="1400" b="0" i="0" u="none" strike="noStrike" noProof="0" dirty="0"/>
                        <a:t> -&gt;  Initial </a:t>
                      </a:r>
                      <a:r>
                        <a:rPr lang="en-US" sz="1400" b="1" i="0" u="none" strike="noStrike" noProof="0" dirty="0"/>
                        <a:t>research and infrastructure </a:t>
                      </a:r>
                      <a:r>
                        <a:rPr lang="en-US" sz="1400" b="0" i="0" u="none" strike="noStrike" noProof="0" dirty="0"/>
                        <a:t>setup funding.</a:t>
                      </a:r>
                      <a:endParaRPr lang="en-US" sz="1400" dirty="0"/>
                    </a:p>
                  </a:txBody>
                  <a:tcPr anchor="ctr"/>
                </a:tc>
                <a:extLst>
                  <a:ext uri="{0D108BD9-81ED-4DB2-BD59-A6C34878D82A}">
                    <a16:rowId xmlns:a16="http://schemas.microsoft.com/office/drawing/2014/main" val="3917644397"/>
                  </a:ext>
                </a:extLst>
              </a:tr>
              <a:tr h="829973">
                <a:tc>
                  <a:txBody>
                    <a:bodyPr/>
                    <a:lstStyle/>
                    <a:p>
                      <a:r>
                        <a:rPr lang="en-US" sz="1400" b="1" dirty="0"/>
                        <a:t>Year 1:</a:t>
                      </a:r>
                      <a:br>
                        <a:rPr lang="en-US" sz="1400" b="1" dirty="0"/>
                      </a:br>
                      <a:r>
                        <a:rPr lang="en-US" sz="1400" b="1" dirty="0"/>
                        <a:t>Establishment of AF Systems</a:t>
                      </a:r>
                    </a:p>
                  </a:txBody>
                  <a:tcPr anchor="ctr"/>
                </a:tc>
                <a:tc>
                  <a:txBody>
                    <a:bodyPr/>
                    <a:lstStyle/>
                    <a:p>
                      <a:pPr lvl="0" algn="ctr">
                        <a:buNone/>
                      </a:pPr>
                      <a:r>
                        <a:rPr lang="en-US" sz="1400" b="1" i="0" u="none" strike="noStrike" noProof="0" dirty="0">
                          <a:latin typeface="Calibri"/>
                        </a:rPr>
                        <a:t>Action-based payments</a:t>
                      </a:r>
                      <a:endParaRPr lang="en-US" sz="1400" b="1" dirty="0"/>
                    </a:p>
                  </a:txBody>
                  <a:tcPr anchor="ctr"/>
                </a:tc>
                <a:tc>
                  <a:txBody>
                    <a:bodyPr/>
                    <a:lstStyle/>
                    <a:p>
                      <a:pPr lvl="0" algn="l">
                        <a:lnSpc>
                          <a:spcPct val="100000"/>
                        </a:lnSpc>
                        <a:spcBef>
                          <a:spcPts val="0"/>
                        </a:spcBef>
                        <a:spcAft>
                          <a:spcPts val="0"/>
                        </a:spcAft>
                        <a:buNone/>
                      </a:pPr>
                      <a:r>
                        <a:rPr lang="en-US" sz="1400" b="0" i="0" u="none" strike="noStrike" noProof="0" dirty="0"/>
                        <a:t>- CAP Pillar I (</a:t>
                      </a:r>
                      <a:r>
                        <a:rPr lang="en-US" sz="1400" b="1" i="0" u="none" strike="noStrike" noProof="0" dirty="0"/>
                        <a:t>Eco-schemes</a:t>
                      </a:r>
                      <a:r>
                        <a:rPr lang="en-US" sz="1400" b="0" i="0" u="none" strike="noStrike" noProof="0" dirty="0"/>
                        <a:t>) -&gt; Subsidies for </a:t>
                      </a:r>
                      <a:r>
                        <a:rPr lang="en-US" sz="1400" b="1" i="0" u="none" strike="noStrike" noProof="0" dirty="0"/>
                        <a:t>sustainable planting practices</a:t>
                      </a:r>
                      <a:r>
                        <a:rPr lang="en-US" sz="1400" b="0" i="0" u="none" strike="noStrike" noProof="0" dirty="0"/>
                        <a:t>, rewarding practices that benefit the environment and climate beyond usual requirements.</a:t>
                      </a:r>
                      <a:endParaRPr lang="en-US" sz="1400" dirty="0"/>
                    </a:p>
                  </a:txBody>
                  <a:tcPr anchor="ctr"/>
                </a:tc>
                <a:extLst>
                  <a:ext uri="{0D108BD9-81ED-4DB2-BD59-A6C34878D82A}">
                    <a16:rowId xmlns:a16="http://schemas.microsoft.com/office/drawing/2014/main" val="1224965734"/>
                  </a:ext>
                </a:extLst>
              </a:tr>
              <a:tr h="1119344">
                <a:tc>
                  <a:txBody>
                    <a:bodyPr/>
                    <a:lstStyle/>
                    <a:p>
                      <a:r>
                        <a:rPr lang="en-US" sz="1400" b="1"/>
                        <a:t>Years 1-5:</a:t>
                      </a:r>
                      <a:br>
                        <a:rPr lang="en-US" sz="1400" b="1" dirty="0"/>
                      </a:br>
                      <a:r>
                        <a:rPr lang="en-US" sz="1400" b="1"/>
                        <a:t>Management of AF Systems</a:t>
                      </a:r>
                      <a:endParaRPr lang="en-US" sz="1400" b="1" dirty="0"/>
                    </a:p>
                  </a:txBody>
                  <a:tcPr anchor="ctr"/>
                </a:tc>
                <a:tc>
                  <a:txBody>
                    <a:bodyPr/>
                    <a:lstStyle/>
                    <a:p>
                      <a:pPr lvl="0" algn="ctr">
                        <a:buNone/>
                      </a:pPr>
                      <a:r>
                        <a:rPr lang="en-US" sz="1400" b="1" i="0" u="none" strike="noStrike" noProof="0" dirty="0">
                          <a:latin typeface="Calibri"/>
                        </a:rPr>
                        <a:t>Hybrid  payments</a:t>
                      </a:r>
                      <a:endParaRPr lang="en-US" sz="1400" b="1" dirty="0"/>
                    </a:p>
                  </a:txBody>
                  <a:tcPr anchor="ctr"/>
                </a:tc>
                <a:tc>
                  <a:txBody>
                    <a:bodyPr/>
                    <a:lstStyle/>
                    <a:p>
                      <a:pPr lvl="0" algn="l">
                        <a:lnSpc>
                          <a:spcPct val="100000"/>
                        </a:lnSpc>
                        <a:spcBef>
                          <a:spcPts val="0"/>
                        </a:spcBef>
                        <a:spcAft>
                          <a:spcPts val="0"/>
                        </a:spcAft>
                        <a:buNone/>
                      </a:pPr>
                      <a:r>
                        <a:rPr lang="en-US" sz="1400" b="0" i="0" u="none" strike="noStrike" noProof="0" dirty="0"/>
                        <a:t>- CAP Pillar II (</a:t>
                      </a:r>
                      <a:r>
                        <a:rPr lang="en-US" sz="1400" b="1" i="0" u="none" strike="noStrike" noProof="0" dirty="0"/>
                        <a:t>Rural Development</a:t>
                      </a:r>
                      <a:r>
                        <a:rPr lang="en-US" sz="1400" b="0" i="0" u="none" strike="noStrike" noProof="0" dirty="0"/>
                        <a:t>) -&gt; Funding </a:t>
                      </a:r>
                      <a:r>
                        <a:rPr lang="en-US" sz="1400" b="1" i="0" u="none" strike="noStrike" noProof="0" dirty="0"/>
                        <a:t>for ongoing management and operational costs</a:t>
                      </a:r>
                      <a:r>
                        <a:rPr lang="en-US" sz="1400" b="0" i="0" u="none" strike="noStrike" noProof="0" dirty="0"/>
                        <a:t>, enhancing system resilience and productivity.</a:t>
                      </a:r>
                      <a:endParaRPr lang="en-US" sz="1400" dirty="0"/>
                    </a:p>
                    <a:p>
                      <a:pPr lvl="0" algn="l">
                        <a:lnSpc>
                          <a:spcPct val="100000"/>
                        </a:lnSpc>
                        <a:spcBef>
                          <a:spcPts val="0"/>
                        </a:spcBef>
                        <a:spcAft>
                          <a:spcPts val="0"/>
                        </a:spcAft>
                        <a:buNone/>
                      </a:pPr>
                      <a:r>
                        <a:rPr lang="en-US" sz="1400" b="0" i="0" u="none" strike="noStrike" noProof="0" dirty="0"/>
                        <a:t>- </a:t>
                      </a:r>
                      <a:r>
                        <a:rPr lang="en-US" sz="1400" b="1" i="0" u="none" strike="noStrike" noProof="0" dirty="0"/>
                        <a:t>Operational State Aid </a:t>
                      </a:r>
                      <a:r>
                        <a:rPr lang="en-US" sz="1400" b="0" i="0" u="none" strike="noStrike" noProof="0" dirty="0"/>
                        <a:t>-&gt; Support for </a:t>
                      </a:r>
                      <a:r>
                        <a:rPr lang="en-US" sz="1400" b="1" i="0" u="none" strike="noStrike" noProof="0" dirty="0"/>
                        <a:t>sustainable agricultural operations</a:t>
                      </a:r>
                      <a:r>
                        <a:rPr lang="en-US" sz="1400" b="0" i="0" u="none" strike="noStrike" noProof="0" dirty="0"/>
                        <a:t>.</a:t>
                      </a:r>
                      <a:endParaRPr lang="en-US" sz="1400" dirty="0"/>
                    </a:p>
                    <a:p>
                      <a:pPr lvl="0">
                        <a:buNone/>
                      </a:pPr>
                      <a:r>
                        <a:rPr lang="en-US" sz="1400" b="0" i="0" u="none" strike="noStrike" noProof="0" dirty="0"/>
                        <a:t>-</a:t>
                      </a:r>
                      <a:r>
                        <a:rPr lang="en-US" sz="1400" b="1" i="0" u="none" strike="noStrike" noProof="0" dirty="0"/>
                        <a:t> Direct Payments</a:t>
                      </a:r>
                      <a:r>
                        <a:rPr lang="en-US" sz="1400" b="0" i="0" u="none" strike="noStrike" noProof="0" dirty="0"/>
                        <a:t> -&gt; </a:t>
                      </a:r>
                      <a:r>
                        <a:rPr lang="en-US" sz="1400" b="1" i="0" u="none" strike="noStrike" noProof="0" dirty="0"/>
                        <a:t>Basic income for compliance </a:t>
                      </a:r>
                      <a:r>
                        <a:rPr lang="en-US" sz="1400" b="0" i="0" u="none" strike="noStrike" noProof="0" dirty="0"/>
                        <a:t>with sustainability practices.</a:t>
                      </a:r>
                      <a:endParaRPr lang="en-US" sz="1400" dirty="0"/>
                    </a:p>
                  </a:txBody>
                  <a:tcPr anchor="ctr"/>
                </a:tc>
                <a:extLst>
                  <a:ext uri="{0D108BD9-81ED-4DB2-BD59-A6C34878D82A}">
                    <a16:rowId xmlns:a16="http://schemas.microsoft.com/office/drawing/2014/main" val="2092905139"/>
                  </a:ext>
                </a:extLst>
              </a:tr>
              <a:tr h="596348">
                <a:tc>
                  <a:txBody>
                    <a:bodyPr/>
                    <a:lstStyle/>
                    <a:p>
                      <a:r>
                        <a:rPr lang="en-US" sz="1400" b="1" dirty="0"/>
                        <a:t>Year 5*: </a:t>
                      </a:r>
                      <a:br>
                        <a:rPr lang="en-US" sz="1400" b="1" dirty="0"/>
                      </a:br>
                      <a:r>
                        <a:rPr lang="en-US" sz="1400" b="1" dirty="0"/>
                        <a:t>*or End of the Project</a:t>
                      </a:r>
                    </a:p>
                  </a:txBody>
                  <a:tcPr anchor="ctr"/>
                </a:tc>
                <a:tc>
                  <a:txBody>
                    <a:bodyPr/>
                    <a:lstStyle/>
                    <a:p>
                      <a:pPr lvl="0" algn="ctr">
                        <a:buNone/>
                      </a:pPr>
                      <a:r>
                        <a:rPr lang="en-US" sz="1400" b="1" i="0" u="none" strike="noStrike" noProof="0" dirty="0">
                          <a:latin typeface="Calibri"/>
                        </a:rPr>
                        <a:t>Result-based payments  </a:t>
                      </a:r>
                      <a:endParaRPr lang="en-US" sz="1400" b="1" dirty="0"/>
                    </a:p>
                  </a:txBody>
                  <a:tcPr anchor="ctr"/>
                </a:tc>
                <a:tc>
                  <a:txBody>
                    <a:bodyPr/>
                    <a:lstStyle/>
                    <a:p>
                      <a:pPr lvl="0" algn="l">
                        <a:lnSpc>
                          <a:spcPct val="100000"/>
                        </a:lnSpc>
                        <a:spcBef>
                          <a:spcPts val="0"/>
                        </a:spcBef>
                        <a:spcAft>
                          <a:spcPts val="0"/>
                        </a:spcAft>
                        <a:buNone/>
                      </a:pPr>
                      <a:r>
                        <a:rPr lang="en-US" sz="1400" b="0" i="0" u="none" strike="noStrike" noProof="0" dirty="0">
                          <a:latin typeface="Calibri"/>
                        </a:rPr>
                        <a:t>- </a:t>
                      </a:r>
                      <a:r>
                        <a:rPr lang="en-US" sz="1400" b="1" i="0" u="none" strike="noStrike" noProof="0" dirty="0">
                          <a:latin typeface="Calibri"/>
                        </a:rPr>
                        <a:t>CAP Pillar II</a:t>
                      </a:r>
                      <a:r>
                        <a:rPr lang="en-US" sz="1400" b="0" i="0" u="none" strike="noStrike" noProof="0" dirty="0">
                          <a:latin typeface="Calibri"/>
                        </a:rPr>
                        <a:t>: Rewards </a:t>
                      </a:r>
                      <a:r>
                        <a:rPr lang="en-US" sz="1400" b="1" i="0" u="none" strike="noStrike" noProof="0" dirty="0">
                          <a:latin typeface="Calibri"/>
                        </a:rPr>
                        <a:t>for achieving sustainability targets</a:t>
                      </a:r>
                      <a:r>
                        <a:rPr lang="en-US" sz="1400" b="0" i="0" u="none" strike="noStrike" noProof="0" dirty="0">
                          <a:latin typeface="Calibri"/>
                        </a:rPr>
                        <a:t> at project completion.</a:t>
                      </a:r>
                      <a:endParaRPr lang="en-US" sz="1400" dirty="0"/>
                    </a:p>
                  </a:txBody>
                  <a:tcPr anchor="ctr"/>
                </a:tc>
                <a:extLst>
                  <a:ext uri="{0D108BD9-81ED-4DB2-BD59-A6C34878D82A}">
                    <a16:rowId xmlns:a16="http://schemas.microsoft.com/office/drawing/2014/main" val="2537368821"/>
                  </a:ext>
                </a:extLst>
              </a:tr>
              <a:tr h="1070996">
                <a:tc>
                  <a:txBody>
                    <a:bodyPr/>
                    <a:lstStyle/>
                    <a:p>
                      <a:r>
                        <a:rPr lang="en-US" sz="1400" b="1"/>
                        <a:t>Extra / Conditional Payment Services </a:t>
                      </a:r>
                      <a:endParaRPr lang="en-US" sz="1400" b="1" dirty="0"/>
                    </a:p>
                  </a:txBody>
                  <a:tcPr anchor="ctr"/>
                </a:tc>
                <a:tc>
                  <a:txBody>
                    <a:bodyPr/>
                    <a:lstStyle/>
                    <a:p>
                      <a:pPr algn="ctr"/>
                      <a:r>
                        <a:rPr lang="en-US" sz="1400" b="1" dirty="0"/>
                        <a:t>Other existing Payments</a:t>
                      </a:r>
                    </a:p>
                  </a:txBody>
                  <a:tcPr anchor="ctr"/>
                </a:tc>
                <a:tc>
                  <a:txBody>
                    <a:bodyPr/>
                    <a:lstStyle/>
                    <a:p>
                      <a:pPr marL="0" lvl="0" indent="0" algn="l">
                        <a:lnSpc>
                          <a:spcPct val="100000"/>
                        </a:lnSpc>
                        <a:spcBef>
                          <a:spcPts val="0"/>
                        </a:spcBef>
                        <a:spcAft>
                          <a:spcPts val="0"/>
                        </a:spcAft>
                        <a:buNone/>
                      </a:pPr>
                      <a:r>
                        <a:rPr lang="en-US" sz="1400" b="0" i="0" u="none" strike="noStrike" noProof="0" dirty="0">
                          <a:latin typeface="Calibri"/>
                        </a:rPr>
                        <a:t>- </a:t>
                      </a:r>
                      <a:r>
                        <a:rPr lang="en-US" sz="1400" b="1" i="0" u="none" strike="noStrike" noProof="0" dirty="0">
                          <a:latin typeface="Calibri"/>
                        </a:rPr>
                        <a:t>Young Farmers:</a:t>
                      </a:r>
                      <a:r>
                        <a:rPr lang="en-US" sz="1400" b="0" i="0" u="none" strike="noStrike" noProof="0" dirty="0">
                          <a:latin typeface="Calibri"/>
                        </a:rPr>
                        <a:t> Targeting </a:t>
                      </a:r>
                      <a:r>
                        <a:rPr lang="en-US" sz="1400" b="1" i="0" u="none" strike="noStrike" noProof="0" dirty="0">
                          <a:latin typeface="Calibri"/>
                        </a:rPr>
                        <a:t>under 40-year-old farmers</a:t>
                      </a:r>
                      <a:endParaRPr lang="en-US" sz="1600" b="1" dirty="0"/>
                    </a:p>
                    <a:p>
                      <a:pPr lvl="0" algn="l">
                        <a:lnSpc>
                          <a:spcPct val="100000"/>
                        </a:lnSpc>
                        <a:spcBef>
                          <a:spcPts val="0"/>
                        </a:spcBef>
                        <a:spcAft>
                          <a:spcPts val="0"/>
                        </a:spcAft>
                        <a:buNone/>
                      </a:pPr>
                      <a:r>
                        <a:rPr lang="en-US" sz="1400" b="0" i="0" u="none" strike="noStrike" noProof="0" dirty="0">
                          <a:latin typeface="Calibri"/>
                        </a:rPr>
                        <a:t>- </a:t>
                      </a:r>
                      <a:r>
                        <a:rPr lang="en-US" sz="1400" b="1" i="0" u="none" strike="noStrike" noProof="0" dirty="0">
                          <a:latin typeface="Calibri"/>
                        </a:rPr>
                        <a:t>CRISS</a:t>
                      </a:r>
                      <a:r>
                        <a:rPr lang="en-US" sz="1400" b="0" i="0" u="none" strike="noStrike" noProof="0" dirty="0">
                          <a:latin typeface="Calibri"/>
                        </a:rPr>
                        <a:t>: Targets </a:t>
                      </a:r>
                      <a:r>
                        <a:rPr lang="en-US" sz="1400" b="1" i="0" u="none" strike="noStrike" noProof="0" dirty="0">
                          <a:latin typeface="Calibri"/>
                        </a:rPr>
                        <a:t>smaller farms </a:t>
                      </a:r>
                      <a:r>
                        <a:rPr lang="en-US" sz="1400" b="0" i="0" u="none" strike="noStrike" noProof="0" dirty="0">
                          <a:latin typeface="Calibri"/>
                        </a:rPr>
                        <a:t>for higher per hectare support.</a:t>
                      </a:r>
                      <a:endParaRPr lang="en-US" sz="1600" dirty="0"/>
                    </a:p>
                    <a:p>
                      <a:pPr lvl="0" algn="l">
                        <a:lnSpc>
                          <a:spcPct val="100000"/>
                        </a:lnSpc>
                        <a:spcBef>
                          <a:spcPts val="0"/>
                        </a:spcBef>
                        <a:spcAft>
                          <a:spcPts val="0"/>
                        </a:spcAft>
                        <a:buNone/>
                      </a:pPr>
                      <a:r>
                        <a:rPr lang="en-US" sz="1400" b="0" i="0" u="none" strike="noStrike" noProof="0" dirty="0">
                          <a:latin typeface="Calibri"/>
                        </a:rPr>
                        <a:t>- </a:t>
                      </a:r>
                      <a:r>
                        <a:rPr lang="en-US" sz="1400" b="1" i="0" u="none" strike="noStrike" noProof="0" dirty="0">
                          <a:latin typeface="Calibri"/>
                        </a:rPr>
                        <a:t>PSF</a:t>
                      </a:r>
                      <a:r>
                        <a:rPr lang="en-US" sz="1400" b="0" i="0" u="none" strike="noStrike" noProof="0" dirty="0">
                          <a:latin typeface="Calibri"/>
                        </a:rPr>
                        <a:t>: </a:t>
                      </a:r>
                      <a:r>
                        <a:rPr lang="en-US" sz="1400" b="1" i="0" u="none" strike="noStrike" noProof="0" dirty="0">
                          <a:latin typeface="Calibri"/>
                        </a:rPr>
                        <a:t>Simplifies payments </a:t>
                      </a:r>
                      <a:r>
                        <a:rPr lang="en-US" sz="1400" b="0" i="0" u="none" strike="noStrike" noProof="0" dirty="0">
                          <a:latin typeface="Calibri"/>
                        </a:rPr>
                        <a:t>to reduce burdens.</a:t>
                      </a:r>
                      <a:endParaRPr lang="en-US" sz="1600" dirty="0"/>
                    </a:p>
                  </a:txBody>
                  <a:tcPr anchor="ctr"/>
                </a:tc>
                <a:extLst>
                  <a:ext uri="{0D108BD9-81ED-4DB2-BD59-A6C34878D82A}">
                    <a16:rowId xmlns:a16="http://schemas.microsoft.com/office/drawing/2014/main" val="2748334287"/>
                  </a:ext>
                </a:extLst>
              </a:tr>
            </a:tbl>
          </a:graphicData>
        </a:graphic>
      </p:graphicFrame>
      <p:sp>
        <p:nvSpPr>
          <p:cNvPr id="3" name="Título 1">
            <a:extLst>
              <a:ext uri="{FF2B5EF4-FFF2-40B4-BE49-F238E27FC236}">
                <a16:creationId xmlns:a16="http://schemas.microsoft.com/office/drawing/2014/main" id="{4D00833E-A6D8-7C02-7F92-09C2ABD4D84D}"/>
              </a:ext>
            </a:extLst>
          </p:cNvPr>
          <p:cNvSpPr>
            <a:spLocks noGrp="1"/>
          </p:cNvSpPr>
          <p:nvPr>
            <p:ph type="ctrTitle"/>
          </p:nvPr>
        </p:nvSpPr>
        <p:spPr>
          <a:xfrm>
            <a:off x="883268" y="447169"/>
            <a:ext cx="10425459" cy="611604"/>
          </a:xfrm>
        </p:spPr>
        <p:txBody>
          <a:bodyPr>
            <a:noAutofit/>
          </a:bodyPr>
          <a:lstStyle/>
          <a:p>
            <a:r>
              <a:rPr lang="es-ES" sz="3600" b="1" dirty="0" err="1">
                <a:solidFill>
                  <a:schemeClr val="tx1"/>
                </a:solidFill>
                <a:latin typeface="+mn-lt"/>
              </a:rPr>
              <a:t>Baseline</a:t>
            </a:r>
            <a:r>
              <a:rPr lang="es-ES" sz="3600" b="1" dirty="0">
                <a:solidFill>
                  <a:schemeClr val="tx1"/>
                </a:solidFill>
                <a:latin typeface="+mn-lt"/>
              </a:rPr>
              <a:t> </a:t>
            </a:r>
            <a:r>
              <a:rPr lang="es-ES" sz="3600" b="1" dirty="0" err="1">
                <a:solidFill>
                  <a:schemeClr val="tx1"/>
                </a:solidFill>
                <a:latin typeface="+mn-lt"/>
              </a:rPr>
              <a:t>Scenario</a:t>
            </a:r>
            <a:r>
              <a:rPr lang="es-ES" sz="3600" b="1" dirty="0">
                <a:solidFill>
                  <a:schemeClr val="tx1"/>
                </a:solidFill>
                <a:latin typeface="+mn-lt"/>
              </a:rPr>
              <a:t> (Subsidies/ CAP </a:t>
            </a:r>
            <a:r>
              <a:rPr lang="es-ES" sz="3600" b="1" dirty="0" err="1">
                <a:solidFill>
                  <a:schemeClr val="tx1"/>
                </a:solidFill>
                <a:latin typeface="+mn-lt"/>
              </a:rPr>
              <a:t>based</a:t>
            </a:r>
            <a:r>
              <a:rPr lang="es-ES" sz="3600" b="1" dirty="0">
                <a:solidFill>
                  <a:schemeClr val="tx1"/>
                </a:solidFill>
                <a:latin typeface="+mn-lt"/>
              </a:rPr>
              <a:t>)</a:t>
            </a:r>
            <a:endParaRPr lang="es-ES" sz="3600" b="1" dirty="0">
              <a:solidFill>
                <a:schemeClr val="tx1"/>
              </a:solidFill>
              <a:latin typeface="+mn-lt"/>
              <a:ea typeface="Calibri"/>
              <a:cs typeface="Calibri"/>
            </a:endParaRPr>
          </a:p>
        </p:txBody>
      </p:sp>
    </p:spTree>
    <p:extLst>
      <p:ext uri="{BB962C8B-B14F-4D97-AF65-F5344CB8AC3E}">
        <p14:creationId xmlns:p14="http://schemas.microsoft.com/office/powerpoint/2010/main" val="730208382"/>
      </p:ext>
    </p:extLst>
  </p:cSld>
  <p:clrMapOvr>
    <a:masterClrMapping/>
  </p:clrMapOvr>
</p:sld>
</file>

<file path=ppt/theme/theme1.xml><?xml version="1.0" encoding="utf-8"?>
<a:theme xmlns:a="http://schemas.openxmlformats.org/drawingml/2006/main" name="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3">
      <a:dk1>
        <a:srgbClr val="112E43"/>
      </a:dk1>
      <a:lt1>
        <a:srgbClr val="FFFFFF"/>
      </a:lt1>
      <a:dk2>
        <a:srgbClr val="44546A"/>
      </a:dk2>
      <a:lt2>
        <a:srgbClr val="E7E6E6"/>
      </a:lt2>
      <a:accent1>
        <a:srgbClr val="4472C4"/>
      </a:accent1>
      <a:accent2>
        <a:srgbClr val="5EC1D3"/>
      </a:accent2>
      <a:accent3>
        <a:srgbClr val="5EC1D3"/>
      </a:accent3>
      <a:accent4>
        <a:srgbClr val="919291"/>
      </a:accent4>
      <a:accent5>
        <a:srgbClr val="CBCCCB"/>
      </a:accent5>
      <a:accent6>
        <a:srgbClr val="C2E7DC"/>
      </a:accent6>
      <a:hlink>
        <a:srgbClr val="6AD1E9"/>
      </a:hlink>
      <a:folHlink>
        <a:srgbClr val="5EC1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5FFD80A-C2AD-4C97-9648-107F59ADCE65}">
  <we:reference id="wa200005566" version="3.0.0.2" store="en-US" storeType="OMEX"/>
  <we:alternateReferences>
    <we:reference id="WA200005566" version="3.0.0.2"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83541d6-f5f3-4b40-be3b-183ef8173fc4" xsi:nil="true"/>
    <lcf76f155ced4ddcb4097134ff3c332f xmlns="34a062f6-aece-4c3c-8738-f78015311ca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F9814B91C0FF49B90DEA88AB387AC0" ma:contentTypeVersion="16" ma:contentTypeDescription="Create a new document." ma:contentTypeScope="" ma:versionID="f32b2143b40fbde6ed541c67b7382a6f">
  <xsd:schema xmlns:xsd="http://www.w3.org/2001/XMLSchema" xmlns:xs="http://www.w3.org/2001/XMLSchema" xmlns:p="http://schemas.microsoft.com/office/2006/metadata/properties" xmlns:ns2="34a062f6-aece-4c3c-8738-f78015311ca1" xmlns:ns3="e83541d6-f5f3-4b40-be3b-183ef8173fc4" targetNamespace="http://schemas.microsoft.com/office/2006/metadata/properties" ma:root="true" ma:fieldsID="af5996046c4542f261db86c9ed749458" ns2:_="" ns3:_="">
    <xsd:import namespace="34a062f6-aece-4c3c-8738-f78015311ca1"/>
    <xsd:import namespace="e83541d6-f5f3-4b40-be3b-183ef8173fc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a062f6-aece-4c3c-8738-f78015311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286cdf1-dab8-40f8-966e-f31e18fac9c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83541d6-f5f3-4b40-be3b-183ef8173fc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8a380ef-b2a1-4b89-8c13-ab9e5d094d44}" ma:internalName="TaxCatchAll" ma:showField="CatchAllData" ma:web="e83541d6-f5f3-4b40-be3b-183ef8173f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7E3E6D-C234-42F7-BBFB-E1247F82CF14}">
  <ds:schemaRefs>
    <ds:schemaRef ds:uri="http://schemas.microsoft.com/office/2006/documentManagement/types"/>
    <ds:schemaRef ds:uri="18560313-21e3-414e-a3fb-0d1d2882b704"/>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e83541d6-f5f3-4b40-be3b-183ef8173fc4"/>
    <ds:schemaRef ds:uri="34a062f6-aece-4c3c-8738-f78015311ca1"/>
  </ds:schemaRefs>
</ds:datastoreItem>
</file>

<file path=customXml/itemProps2.xml><?xml version="1.0" encoding="utf-8"?>
<ds:datastoreItem xmlns:ds="http://schemas.openxmlformats.org/officeDocument/2006/customXml" ds:itemID="{0DFBEEA6-C7CE-4CFD-855A-20A9A863D1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a062f6-aece-4c3c-8738-f78015311ca1"/>
    <ds:schemaRef ds:uri="e83541d6-f5f3-4b40-be3b-183ef8173f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CDD8AD-3CAE-4AE9-B686-7634181143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47210</TotalTime>
  <Words>2007</Words>
  <Application>Microsoft Office PowerPoint</Application>
  <PresentationFormat>Widescreen</PresentationFormat>
  <Paragraphs>170</Paragraphs>
  <Slides>24</Slides>
  <Notes>8</Notes>
  <HiddenSlides>3</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Meiryo</vt:lpstr>
      <vt:lpstr>Arial</vt:lpstr>
      <vt:lpstr>Calibri</vt:lpstr>
      <vt:lpstr>Calibri Light</vt:lpstr>
      <vt:lpstr>Corbel</vt:lpstr>
      <vt:lpstr>Office Theme</vt:lpstr>
      <vt:lpstr>1_Office Theme</vt:lpstr>
      <vt:lpstr>Custom Design</vt:lpstr>
      <vt:lpstr>EMANES ANNUAL CONFERENCE 2025</vt:lpstr>
      <vt:lpstr>PowerPoint Presentation</vt:lpstr>
      <vt:lpstr>PowerPoint Presentation</vt:lpstr>
      <vt:lpstr>PowerPoint Presentation</vt:lpstr>
      <vt:lpstr>PowerPoint Presentation</vt:lpstr>
      <vt:lpstr>PowerPoint Presentation</vt:lpstr>
      <vt:lpstr>Proposed Sustainable Financing Scheme for AF</vt:lpstr>
      <vt:lpstr>Scheme’s Methodological approach</vt:lpstr>
      <vt:lpstr>Baseline Scenario (Subsidies/ CAP based)</vt:lpstr>
      <vt:lpstr>PowerPoint Presentation</vt:lpstr>
      <vt:lpstr>PowerPoint Presentation</vt:lpstr>
      <vt:lpstr>PowerPoint Presentation</vt:lpstr>
      <vt:lpstr>PowerPoint Presentation</vt:lpstr>
      <vt:lpstr>PowerPoint Presentation</vt:lpstr>
      <vt:lpstr>Upcoming Research 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Sibille Laura</dc:creator>
  <cp:lastModifiedBy>Galina Ivanova</cp:lastModifiedBy>
  <cp:revision>700</cp:revision>
  <dcterms:created xsi:type="dcterms:W3CDTF">2019-10-25T10:32:50Z</dcterms:created>
  <dcterms:modified xsi:type="dcterms:W3CDTF">2026-01-22T10:37:32Z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0x010100A8F9814B91C0FF49B90DEA88AB387AC0</vt:lpwstr>
  </property>
  <property fmtid="{D5CDD505-2E9C-101B-9397-08002B2CF9AE}" pid="3" name="MediaServiceImageTags">
    <vt:lpwstr/>
  </property>
</Properties>
</file>