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8" r:id="rId3"/>
    <p:sldId id="272" r:id="rId4"/>
    <p:sldId id="271" r:id="rId5"/>
    <p:sldId id="258" r:id="rId6"/>
  </p:sldIdLst>
  <p:sldSz cx="12192000" cy="6858000"/>
  <p:notesSz cx="6799263" cy="9929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U4ileVKjRybHJ8IHTyT8dE8BQ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9" Type="http://customschemas.google.com/relationships/presentationmetadata" Target="metadata"/><Relationship Id="rId4" Type="http://schemas.openxmlformats.org/officeDocument/2006/relationships/slide" Target="slides/slide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47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1342" y="0"/>
            <a:ext cx="2946347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2A88AA53-E242-B12E-157C-FCF4E726C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>
            <a:extLst>
              <a:ext uri="{FF2B5EF4-FFF2-40B4-BE49-F238E27FC236}">
                <a16:creationId xmlns:a16="http://schemas.microsoft.com/office/drawing/2014/main" id="{E033CE66-14B5-91EE-F284-F8E0205C87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>
            <a:extLst>
              <a:ext uri="{FF2B5EF4-FFF2-40B4-BE49-F238E27FC236}">
                <a16:creationId xmlns:a16="http://schemas.microsoft.com/office/drawing/2014/main" id="{83E4A40D-3D5D-051E-8A80-AB518EB51F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62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92D8E52A-E24E-3FEC-1F22-8D2109C93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>
            <a:extLst>
              <a:ext uri="{FF2B5EF4-FFF2-40B4-BE49-F238E27FC236}">
                <a16:creationId xmlns:a16="http://schemas.microsoft.com/office/drawing/2014/main" id="{5E355B7A-8CE5-8B12-353C-089C02AF16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>
            <a:extLst>
              <a:ext uri="{FF2B5EF4-FFF2-40B4-BE49-F238E27FC236}">
                <a16:creationId xmlns:a16="http://schemas.microsoft.com/office/drawing/2014/main" id="{29A8E7FE-773F-1FAB-71A6-89A156C470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061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127DD454-9500-9795-2FF7-29E6F55F5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>
            <a:extLst>
              <a:ext uri="{FF2B5EF4-FFF2-40B4-BE49-F238E27FC236}">
                <a16:creationId xmlns:a16="http://schemas.microsoft.com/office/drawing/2014/main" id="{4EBC05FA-F19B-AE81-32F3-61EC1483EB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>
            <a:extLst>
              <a:ext uri="{FF2B5EF4-FFF2-40B4-BE49-F238E27FC236}">
                <a16:creationId xmlns:a16="http://schemas.microsoft.com/office/drawing/2014/main" id="{7C29F446-38B8-3BA0-C5E1-24D9550B49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3969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c794e5f4e8_0_0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3c794e5f4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A field of wheat with trees in the background&#10;&#10;Description automatically generated"/>
          <p:cNvPicPr preferRelativeResize="0"/>
          <p:nvPr/>
        </p:nvPicPr>
        <p:blipFill rotWithShape="1">
          <a:blip r:embed="rId3">
            <a:alphaModFix amt="50000"/>
          </a:blip>
          <a:srcRect b="16252"/>
          <a:stretch/>
        </p:blipFill>
        <p:spPr>
          <a:xfrm>
            <a:off x="-45720" y="0"/>
            <a:ext cx="122834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67748" y="1122363"/>
            <a:ext cx="1111194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8E"/>
              </a:buClr>
              <a:buSzPts val="6000"/>
              <a:buFont typeface="Arial"/>
              <a:buNone/>
            </a:pPr>
            <a:r>
              <a:rPr lang="en-US" b="1" dirty="0">
                <a:solidFill>
                  <a:srgbClr val="2F558E"/>
                </a:solidFill>
                <a:latin typeface="Arial"/>
                <a:ea typeface="Arial"/>
                <a:cs typeface="Arial"/>
                <a:sym typeface="Arial"/>
              </a:rPr>
              <a:t>Assessment </a:t>
            </a:r>
            <a:r>
              <a:rPr lang="pl-PL" b="1" dirty="0">
                <a:solidFill>
                  <a:srgbClr val="2F558E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b="1" dirty="0">
                <a:solidFill>
                  <a:srgbClr val="2F558E"/>
                </a:solidFill>
                <a:latin typeface="Arial"/>
                <a:ea typeface="Arial"/>
                <a:cs typeface="Arial"/>
                <a:sym typeface="Arial"/>
              </a:rPr>
              <a:t>carbon farming practices in Poland</a:t>
            </a:r>
            <a:endParaRPr b="1" dirty="0">
              <a:solidFill>
                <a:srgbClr val="2F55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8E"/>
              </a:buClr>
              <a:buSzPts val="2400"/>
              <a:buNone/>
            </a:pPr>
            <a:r>
              <a:rPr lang="pl-PL" dirty="0">
                <a:solidFill>
                  <a:srgbClr val="2F558E"/>
                </a:solidFill>
                <a:latin typeface="Arial"/>
                <a:cs typeface="Arial"/>
                <a:sym typeface="Arial"/>
              </a:rPr>
              <a:t>Alina Syp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8E"/>
              </a:buClr>
              <a:buSzPts val="2400"/>
              <a:buNone/>
            </a:pPr>
            <a:r>
              <a:rPr lang="pl-PL" dirty="0">
                <a:solidFill>
                  <a:srgbClr val="2F558E"/>
                </a:solidFill>
                <a:latin typeface="Arial"/>
                <a:cs typeface="Arial"/>
                <a:sym typeface="Arial"/>
              </a:rPr>
              <a:t>Robert Borek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8E"/>
              </a:buClr>
              <a:buSzPts val="2400"/>
              <a:buNone/>
            </a:pPr>
            <a:r>
              <a:rPr lang="pl-PL" dirty="0">
                <a:solidFill>
                  <a:srgbClr val="2F558E"/>
                </a:solidFill>
                <a:latin typeface="Arial"/>
                <a:cs typeface="Arial"/>
                <a:sym typeface="Arial"/>
              </a:rPr>
              <a:t>Paweł Radzikowski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2F55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 descr="A black background with blu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8861" y="206536"/>
            <a:ext cx="2292772" cy="6858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>
                <a:solidFill>
                  <a:schemeClr val="lt1"/>
                </a:solidFill>
              </a:rPr>
              <a:t>1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93" name="Google Shape;93;p1" descr="A close-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5040" y="136525"/>
            <a:ext cx="2292771" cy="82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Blue text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2411" y="292646"/>
            <a:ext cx="2293366" cy="50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descr="Green and black logo with 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60125" y="260788"/>
            <a:ext cx="791670" cy="56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A black background with blue tex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2376" y="166614"/>
            <a:ext cx="1964429" cy="71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"/>
          <p:cNvCxnSpPr/>
          <p:nvPr/>
        </p:nvCxnSpPr>
        <p:spPr>
          <a:xfrm>
            <a:off x="6095679" y="202777"/>
            <a:ext cx="0" cy="685860"/>
          </a:xfrm>
          <a:prstGeom prst="straightConnector1">
            <a:avLst/>
          </a:prstGeom>
          <a:noFill/>
          <a:ln w="12700" cap="flat" cmpd="sng">
            <a:solidFill>
              <a:srgbClr val="2F558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1"/>
          <p:cNvSpPr/>
          <p:nvPr/>
        </p:nvSpPr>
        <p:spPr>
          <a:xfrm>
            <a:off x="-45720" y="5933440"/>
            <a:ext cx="12283440" cy="92456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" descr="A green text on a black background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76736" y="5990689"/>
            <a:ext cx="2221355" cy="77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 descr="A black and green logo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11510" y="6086899"/>
            <a:ext cx="2215955" cy="65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 descr="A blue flag with yellow stars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774430" y="6076855"/>
            <a:ext cx="3270250" cy="597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 descr="A blue and yellow flag with yellow stars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2193" y="6100581"/>
            <a:ext cx="3139440" cy="5297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"/>
          <p:cNvCxnSpPr/>
          <p:nvPr/>
        </p:nvCxnSpPr>
        <p:spPr>
          <a:xfrm>
            <a:off x="3562411" y="6035615"/>
            <a:ext cx="0" cy="685860"/>
          </a:xfrm>
          <a:prstGeom prst="straightConnector1">
            <a:avLst/>
          </a:prstGeom>
          <a:noFill/>
          <a:ln w="12700" cap="flat" cmpd="sng">
            <a:solidFill>
              <a:srgbClr val="2F558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Google Shape;104;p1"/>
          <p:cNvCxnSpPr/>
          <p:nvPr/>
        </p:nvCxnSpPr>
        <p:spPr>
          <a:xfrm>
            <a:off x="5980491" y="6052790"/>
            <a:ext cx="0" cy="685860"/>
          </a:xfrm>
          <a:prstGeom prst="straightConnector1">
            <a:avLst/>
          </a:prstGeom>
          <a:noFill/>
          <a:ln w="12700" cap="flat" cmpd="sng">
            <a:solidFill>
              <a:srgbClr val="2F558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" name="Google Shape;105;p1"/>
          <p:cNvCxnSpPr/>
          <p:nvPr/>
        </p:nvCxnSpPr>
        <p:spPr>
          <a:xfrm>
            <a:off x="8610600" y="6052790"/>
            <a:ext cx="0" cy="685860"/>
          </a:xfrm>
          <a:prstGeom prst="straightConnector1">
            <a:avLst/>
          </a:prstGeom>
          <a:noFill/>
          <a:ln w="12700" cap="flat" cmpd="sng">
            <a:solidFill>
              <a:srgbClr val="2F558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67A1CB99-6F73-66F6-9AEC-D24B376FFA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" y="4632326"/>
            <a:ext cx="3347353" cy="127249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DC99FF8-4E6A-64D2-910D-B47556C686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62411" y="4632326"/>
            <a:ext cx="1663657" cy="130111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6C933C-2C8D-86D2-B0C9-24B34508FF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06040" y="4626393"/>
            <a:ext cx="1938657" cy="130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F161D5D9-F821-75B3-89C4-43A930DB4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" descr="A field of wheat with trees in the background&#10;&#10;Description automatically generated">
            <a:extLst>
              <a:ext uri="{FF2B5EF4-FFF2-40B4-BE49-F238E27FC236}">
                <a16:creationId xmlns:a16="http://schemas.microsoft.com/office/drawing/2014/main" id="{EFF611C1-B382-D49B-20D8-5D4C851E0040}"/>
              </a:ext>
            </a:extLst>
          </p:cNvPr>
          <p:cNvPicPr preferRelativeResize="0"/>
          <p:nvPr/>
        </p:nvPicPr>
        <p:blipFill rotWithShape="1">
          <a:blip r:embed="rId3">
            <a:alphaModFix amt="50000"/>
          </a:blip>
          <a:srcRect b="16252"/>
          <a:stretch/>
        </p:blipFill>
        <p:spPr>
          <a:xfrm>
            <a:off x="-45720" y="0"/>
            <a:ext cx="122834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>
            <a:extLst>
              <a:ext uri="{FF2B5EF4-FFF2-40B4-BE49-F238E27FC236}">
                <a16:creationId xmlns:a16="http://schemas.microsoft.com/office/drawing/2014/main" id="{D76F9DC9-C2F2-D85D-5D88-7A3E1CEA03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8E"/>
              </a:buClr>
              <a:buSzPts val="4400"/>
              <a:buFont typeface="Arial"/>
              <a:buNone/>
            </a:pPr>
            <a:r>
              <a:rPr lang="pl-PL" b="1" dirty="0">
                <a:solidFill>
                  <a:srgbClr val="2F558E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b="1" dirty="0">
              <a:solidFill>
                <a:srgbClr val="2F55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>
            <a:extLst>
              <a:ext uri="{FF2B5EF4-FFF2-40B4-BE49-F238E27FC236}">
                <a16:creationId xmlns:a16="http://schemas.microsoft.com/office/drawing/2014/main" id="{79791E90-0D26-14A6-C621-7F50180F64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2</a:t>
            </a:fld>
            <a:endParaRPr/>
          </a:p>
        </p:txBody>
      </p:sp>
      <p:cxnSp>
        <p:nvCxnSpPr>
          <p:cNvPr id="114" name="Google Shape;114;p2">
            <a:extLst>
              <a:ext uri="{FF2B5EF4-FFF2-40B4-BE49-F238E27FC236}">
                <a16:creationId xmlns:a16="http://schemas.microsoft.com/office/drawing/2014/main" id="{7CBA2A53-F349-E904-460E-2277AC47F982}"/>
              </a:ext>
            </a:extLst>
          </p:cNvPr>
          <p:cNvCxnSpPr/>
          <p:nvPr/>
        </p:nvCxnSpPr>
        <p:spPr>
          <a:xfrm>
            <a:off x="756599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2F558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5" name="Google Shape;115;p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6ED44A4-0BC7-A96A-C906-394F1B8A63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0941"/>
          <a:stretch/>
        </p:blipFill>
        <p:spPr>
          <a:xfrm>
            <a:off x="82996" y="159310"/>
            <a:ext cx="544888" cy="5609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8AE923F-52E4-0ABB-1C49-9CC4D1AC7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391147"/>
              </p:ext>
            </p:extLst>
          </p:nvPr>
        </p:nvGraphicFramePr>
        <p:xfrm>
          <a:off x="838200" y="1341120"/>
          <a:ext cx="10738599" cy="5516880"/>
        </p:xfrm>
        <a:graphic>
          <a:graphicData uri="http://schemas.openxmlformats.org/drawingml/2006/table">
            <a:tbl>
              <a:tblPr/>
              <a:tblGrid>
                <a:gridCol w="3294424">
                  <a:extLst>
                    <a:ext uri="{9D8B030D-6E8A-4147-A177-3AD203B41FA5}">
                      <a16:colId xmlns:a16="http://schemas.microsoft.com/office/drawing/2014/main" val="2651756311"/>
                    </a:ext>
                  </a:extLst>
                </a:gridCol>
                <a:gridCol w="1488835">
                  <a:extLst>
                    <a:ext uri="{9D8B030D-6E8A-4147-A177-3AD203B41FA5}">
                      <a16:colId xmlns:a16="http://schemas.microsoft.com/office/drawing/2014/main" val="1095727125"/>
                    </a:ext>
                  </a:extLst>
                </a:gridCol>
                <a:gridCol w="1488835">
                  <a:extLst>
                    <a:ext uri="{9D8B030D-6E8A-4147-A177-3AD203B41FA5}">
                      <a16:colId xmlns:a16="http://schemas.microsoft.com/office/drawing/2014/main" val="2883345117"/>
                    </a:ext>
                  </a:extLst>
                </a:gridCol>
                <a:gridCol w="1488835">
                  <a:extLst>
                    <a:ext uri="{9D8B030D-6E8A-4147-A177-3AD203B41FA5}">
                      <a16:colId xmlns:a16="http://schemas.microsoft.com/office/drawing/2014/main" val="2880718048"/>
                    </a:ext>
                  </a:extLst>
                </a:gridCol>
                <a:gridCol w="1488835">
                  <a:extLst>
                    <a:ext uri="{9D8B030D-6E8A-4147-A177-3AD203B41FA5}">
                      <a16:colId xmlns:a16="http://schemas.microsoft.com/office/drawing/2014/main" val="1688818706"/>
                    </a:ext>
                  </a:extLst>
                </a:gridCol>
                <a:gridCol w="1488835">
                  <a:extLst>
                    <a:ext uri="{9D8B030D-6E8A-4147-A177-3AD203B41FA5}">
                      <a16:colId xmlns:a16="http://schemas.microsoft.com/office/drawing/2014/main" val="938548441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JRC value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year]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2023 </a:t>
                      </a:r>
                    </a:p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[1000xha]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Carbon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offse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2023 [1000xtonC]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yment in 2023 [EUR/ha]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of int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2023 [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mln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EUR]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013732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Mixing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straw with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D7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87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A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551680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catch crops or intercrops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B8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F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33696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Mixing manure into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C67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C27C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094162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Reduced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tillage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systems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842183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Diversified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crop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D7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D48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9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81089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of natural liquid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fertilisers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987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849055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Extensive use of permanent grassland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87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5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653651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retention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grasslands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C67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128349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Intetegrated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plant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D78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8D7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271057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fertilisation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D48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985587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ertilisation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plan – option with liming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376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857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C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903736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Areas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honey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plants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746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D6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3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468594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excluded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from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87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533322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Organic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farming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8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B8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098175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Afforestation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C47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918531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In-field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trees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planting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308874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Agroforestry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systems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98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08167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042056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213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95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3AA17F98-E3F3-7BFA-93B1-4D5565E01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" descr="A field of wheat with trees in the background&#10;&#10;Description automatically generated">
            <a:extLst>
              <a:ext uri="{FF2B5EF4-FFF2-40B4-BE49-F238E27FC236}">
                <a16:creationId xmlns:a16="http://schemas.microsoft.com/office/drawing/2014/main" id="{917465FA-59B8-1B33-C235-5D0CA4C8B6D1}"/>
              </a:ext>
            </a:extLst>
          </p:cNvPr>
          <p:cNvPicPr preferRelativeResize="0"/>
          <p:nvPr/>
        </p:nvPicPr>
        <p:blipFill rotWithShape="1">
          <a:blip r:embed="rId3">
            <a:alphaModFix amt="50000"/>
          </a:blip>
          <a:srcRect b="16252"/>
          <a:stretch/>
        </p:blipFill>
        <p:spPr>
          <a:xfrm>
            <a:off x="-45720" y="0"/>
            <a:ext cx="122834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>
            <a:extLst>
              <a:ext uri="{FF2B5EF4-FFF2-40B4-BE49-F238E27FC236}">
                <a16:creationId xmlns:a16="http://schemas.microsoft.com/office/drawing/2014/main" id="{D742BB8C-3A3A-098B-59E6-5A2DB15B3B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8E"/>
              </a:buClr>
              <a:buSzPts val="4400"/>
              <a:buFont typeface="Arial"/>
              <a:buNone/>
            </a:pPr>
            <a:r>
              <a:rPr lang="pl-PL" b="1" dirty="0">
                <a:solidFill>
                  <a:srgbClr val="2F558E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b="1" dirty="0">
              <a:solidFill>
                <a:srgbClr val="2F55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>
            <a:extLst>
              <a:ext uri="{FF2B5EF4-FFF2-40B4-BE49-F238E27FC236}">
                <a16:creationId xmlns:a16="http://schemas.microsoft.com/office/drawing/2014/main" id="{D9B03150-E626-FDF1-036A-8AF484FDDDA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3</a:t>
            </a:fld>
            <a:endParaRPr/>
          </a:p>
        </p:txBody>
      </p:sp>
      <p:cxnSp>
        <p:nvCxnSpPr>
          <p:cNvPr id="114" name="Google Shape;114;p2">
            <a:extLst>
              <a:ext uri="{FF2B5EF4-FFF2-40B4-BE49-F238E27FC236}">
                <a16:creationId xmlns:a16="http://schemas.microsoft.com/office/drawing/2014/main" id="{5E6ACC22-9D34-07EE-4439-A5D0447BD948}"/>
              </a:ext>
            </a:extLst>
          </p:cNvPr>
          <p:cNvCxnSpPr/>
          <p:nvPr/>
        </p:nvCxnSpPr>
        <p:spPr>
          <a:xfrm>
            <a:off x="756599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2F558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5" name="Google Shape;115;p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EF0BDB4-7D73-1F55-CC6A-4B2606B7D6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0941"/>
          <a:stretch/>
        </p:blipFill>
        <p:spPr>
          <a:xfrm>
            <a:off x="82996" y="159310"/>
            <a:ext cx="544888" cy="5609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0B34BA3-7B96-E5C8-4913-E5AD45BD8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688023"/>
              </p:ext>
            </p:extLst>
          </p:nvPr>
        </p:nvGraphicFramePr>
        <p:xfrm>
          <a:off x="756599" y="1281271"/>
          <a:ext cx="4783259" cy="5533991"/>
        </p:xfrm>
        <a:graphic>
          <a:graphicData uri="http://schemas.openxmlformats.org/drawingml/2006/table">
            <a:tbl>
              <a:tblPr/>
              <a:tblGrid>
                <a:gridCol w="3294424">
                  <a:extLst>
                    <a:ext uri="{9D8B030D-6E8A-4147-A177-3AD203B41FA5}">
                      <a16:colId xmlns:a16="http://schemas.microsoft.com/office/drawing/2014/main" val="1541454364"/>
                    </a:ext>
                  </a:extLst>
                </a:gridCol>
                <a:gridCol w="1488835">
                  <a:extLst>
                    <a:ext uri="{9D8B030D-6E8A-4147-A177-3AD203B41FA5}">
                      <a16:colId xmlns:a16="http://schemas.microsoft.com/office/drawing/2014/main" val="2892739725"/>
                    </a:ext>
                  </a:extLst>
                </a:gridCol>
              </a:tblGrid>
              <a:tr h="75625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JRC value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year]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736217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Mixing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straw with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261880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catch crops or intercrops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622196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Mixing manure into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C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811855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Reduced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tillage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systems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93954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Diversified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crop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336439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of natural liquid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fertilisers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98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79810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Extensive use of permanent grassland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790044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retention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grasslands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C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515176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Intetegrated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plant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781188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fertilisation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712752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ertilisation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plan – option with liming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3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7690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Areas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honey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plants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420395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excluded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from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904388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Organic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farming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461670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Afforestation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112164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In-field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trees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planting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374368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Agroforestry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systems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207623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71588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173695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6DCC4FB-1AB0-731E-E3FF-C8F5E006D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94815"/>
              </p:ext>
            </p:extLst>
          </p:nvPr>
        </p:nvGraphicFramePr>
        <p:xfrm>
          <a:off x="5539855" y="1281271"/>
          <a:ext cx="6406980" cy="5543930"/>
        </p:xfrm>
        <a:graphic>
          <a:graphicData uri="http://schemas.openxmlformats.org/drawingml/2006/table">
            <a:tbl>
              <a:tblPr/>
              <a:tblGrid>
                <a:gridCol w="1601745">
                  <a:extLst>
                    <a:ext uri="{9D8B030D-6E8A-4147-A177-3AD203B41FA5}">
                      <a16:colId xmlns:a16="http://schemas.microsoft.com/office/drawing/2014/main" val="2567745651"/>
                    </a:ext>
                  </a:extLst>
                </a:gridCol>
                <a:gridCol w="1601745">
                  <a:extLst>
                    <a:ext uri="{9D8B030D-6E8A-4147-A177-3AD203B41FA5}">
                      <a16:colId xmlns:a16="http://schemas.microsoft.com/office/drawing/2014/main" val="4028387601"/>
                    </a:ext>
                  </a:extLst>
                </a:gridCol>
                <a:gridCol w="1601745">
                  <a:extLst>
                    <a:ext uri="{9D8B030D-6E8A-4147-A177-3AD203B41FA5}">
                      <a16:colId xmlns:a16="http://schemas.microsoft.com/office/drawing/2014/main" val="3460687186"/>
                    </a:ext>
                  </a:extLst>
                </a:gridCol>
                <a:gridCol w="1601745">
                  <a:extLst>
                    <a:ext uri="{9D8B030D-6E8A-4147-A177-3AD203B41FA5}">
                      <a16:colId xmlns:a16="http://schemas.microsoft.com/office/drawing/2014/main" val="210777934"/>
                    </a:ext>
                  </a:extLst>
                </a:gridCol>
              </a:tblGrid>
              <a:tr h="7661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2025 </a:t>
                      </a:r>
                    </a:p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[ha]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Carbon offset [1000xMgC] in 2025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Peyment in 2025 [EUR/ha]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of intervention in 2025 [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mlnEUR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00672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437730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548545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9804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4403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F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7680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1541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806803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A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C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C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79372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1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18854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508639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5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052643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D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F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C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458352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F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549870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870057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73661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8882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093386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040595"/>
                  </a:ext>
                </a:extLst>
              </a:tr>
              <a:tr h="24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10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50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F1F1A41A-02FB-152C-6718-8C4C2A6AE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" descr="A field of wheat with trees in the background&#10;&#10;Description automatically generated">
            <a:extLst>
              <a:ext uri="{FF2B5EF4-FFF2-40B4-BE49-F238E27FC236}">
                <a16:creationId xmlns:a16="http://schemas.microsoft.com/office/drawing/2014/main" id="{2F16FCB9-8FC3-FDA6-1505-B76FE58F09EC}"/>
              </a:ext>
            </a:extLst>
          </p:cNvPr>
          <p:cNvPicPr preferRelativeResize="0"/>
          <p:nvPr/>
        </p:nvPicPr>
        <p:blipFill rotWithShape="1">
          <a:blip r:embed="rId3">
            <a:alphaModFix amt="50000"/>
          </a:blip>
          <a:srcRect b="16252"/>
          <a:stretch/>
        </p:blipFill>
        <p:spPr>
          <a:xfrm>
            <a:off x="-45720" y="0"/>
            <a:ext cx="122834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>
            <a:extLst>
              <a:ext uri="{FF2B5EF4-FFF2-40B4-BE49-F238E27FC236}">
                <a16:creationId xmlns:a16="http://schemas.microsoft.com/office/drawing/2014/main" id="{DB218F2F-2E17-45F5-4C1C-B774B22C0A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8E"/>
              </a:buClr>
              <a:buSzPts val="4400"/>
              <a:buFont typeface="Arial"/>
              <a:buNone/>
            </a:pPr>
            <a:r>
              <a:rPr lang="pl-PL" b="1" dirty="0">
                <a:solidFill>
                  <a:srgbClr val="2F558E"/>
                </a:solidFill>
                <a:latin typeface="Arial"/>
                <a:ea typeface="Arial"/>
                <a:cs typeface="Arial"/>
                <a:sym typeface="Arial"/>
              </a:rPr>
              <a:t>2023-2025</a:t>
            </a:r>
            <a:endParaRPr b="1" dirty="0">
              <a:solidFill>
                <a:srgbClr val="2F55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>
            <a:extLst>
              <a:ext uri="{FF2B5EF4-FFF2-40B4-BE49-F238E27FC236}">
                <a16:creationId xmlns:a16="http://schemas.microsoft.com/office/drawing/2014/main" id="{1D1AA3BF-EF33-FACF-B1D9-D654AF67B1D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4</a:t>
            </a:fld>
            <a:endParaRPr/>
          </a:p>
        </p:txBody>
      </p:sp>
      <p:cxnSp>
        <p:nvCxnSpPr>
          <p:cNvPr id="114" name="Google Shape;114;p2">
            <a:extLst>
              <a:ext uri="{FF2B5EF4-FFF2-40B4-BE49-F238E27FC236}">
                <a16:creationId xmlns:a16="http://schemas.microsoft.com/office/drawing/2014/main" id="{B34A1FF6-E682-768F-0164-97F737BDFE45}"/>
              </a:ext>
            </a:extLst>
          </p:cNvPr>
          <p:cNvCxnSpPr/>
          <p:nvPr/>
        </p:nvCxnSpPr>
        <p:spPr>
          <a:xfrm>
            <a:off x="756599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rgbClr val="2F558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5" name="Google Shape;115;p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2FA8086-88F5-31D8-0B50-6BC33603225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0941"/>
          <a:stretch/>
        </p:blipFill>
        <p:spPr>
          <a:xfrm>
            <a:off x="82996" y="159310"/>
            <a:ext cx="544888" cy="5609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950FCB7-2E45-948B-5213-DAF15E08E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836775"/>
              </p:ext>
            </p:extLst>
          </p:nvPr>
        </p:nvGraphicFramePr>
        <p:xfrm>
          <a:off x="756599" y="1281271"/>
          <a:ext cx="4783259" cy="5524052"/>
        </p:xfrm>
        <a:graphic>
          <a:graphicData uri="http://schemas.openxmlformats.org/drawingml/2006/table">
            <a:tbl>
              <a:tblPr/>
              <a:tblGrid>
                <a:gridCol w="3294424">
                  <a:extLst>
                    <a:ext uri="{9D8B030D-6E8A-4147-A177-3AD203B41FA5}">
                      <a16:colId xmlns:a16="http://schemas.microsoft.com/office/drawing/2014/main" val="1541454364"/>
                    </a:ext>
                  </a:extLst>
                </a:gridCol>
                <a:gridCol w="1488835">
                  <a:extLst>
                    <a:ext uri="{9D8B030D-6E8A-4147-A177-3AD203B41FA5}">
                      <a16:colId xmlns:a16="http://schemas.microsoft.com/office/drawing/2014/main" val="2892739725"/>
                    </a:ext>
                  </a:extLst>
                </a:gridCol>
              </a:tblGrid>
              <a:tr h="7463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JRC value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year]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736217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Mixing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straw with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261880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catch crops or intercrops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622196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Mixing manure into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C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811855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Reduced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tillage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systems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93954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Diversified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crop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336439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of natural liquid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fertilisers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98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79810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Extensive use of permanent grassland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790044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retention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grasslands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C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515176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Intetegrated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plant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781188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fertilisation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712752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ertilisation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plan – option with liming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A3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7690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Areas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honey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plants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420395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excluded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from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904388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Organic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farming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461670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Afforestation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112164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In-field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trees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planting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374368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Agroforestry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systems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207623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71588"/>
                  </a:ext>
                </a:extLst>
              </a:tr>
              <a:tr h="1828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l" fontAlgn="b">
                        <a:buNone/>
                      </a:pP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173695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652A39F-87F6-95F0-44F9-E7CA67C7C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657097"/>
              </p:ext>
            </p:extLst>
          </p:nvPr>
        </p:nvGraphicFramePr>
        <p:xfrm>
          <a:off x="5539858" y="1281271"/>
          <a:ext cx="4399272" cy="5533991"/>
        </p:xfrm>
        <a:graphic>
          <a:graphicData uri="http://schemas.openxmlformats.org/drawingml/2006/table">
            <a:tbl>
              <a:tblPr/>
              <a:tblGrid>
                <a:gridCol w="1466424">
                  <a:extLst>
                    <a:ext uri="{9D8B030D-6E8A-4147-A177-3AD203B41FA5}">
                      <a16:colId xmlns:a16="http://schemas.microsoft.com/office/drawing/2014/main" val="921954336"/>
                    </a:ext>
                  </a:extLst>
                </a:gridCol>
                <a:gridCol w="1466424">
                  <a:extLst>
                    <a:ext uri="{9D8B030D-6E8A-4147-A177-3AD203B41FA5}">
                      <a16:colId xmlns:a16="http://schemas.microsoft.com/office/drawing/2014/main" val="3189607810"/>
                    </a:ext>
                  </a:extLst>
                </a:gridCol>
                <a:gridCol w="1466424">
                  <a:extLst>
                    <a:ext uri="{9D8B030D-6E8A-4147-A177-3AD203B41FA5}">
                      <a16:colId xmlns:a16="http://schemas.microsoft.com/office/drawing/2014/main" val="2581718933"/>
                    </a:ext>
                  </a:extLst>
                </a:gridCol>
              </a:tblGrid>
              <a:tr h="7562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carbon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offset [1000xtC]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cost [mlnEUR]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[EUR/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MgC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49509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D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730194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179286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191232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4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093284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786877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34595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002727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C0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701975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D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35661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194328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726185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0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1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234290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2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09248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662393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C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553547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3348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130749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567773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17233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063170"/>
                  </a:ext>
                </a:extLst>
              </a:tr>
              <a:tr h="24326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6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2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3c794e5f4e8_0_0" descr="A field of wheat with trees in the background&#10;&#10;Description automatically generated"/>
          <p:cNvPicPr preferRelativeResize="0"/>
          <p:nvPr/>
        </p:nvPicPr>
        <p:blipFill rotWithShape="1">
          <a:blip r:embed="rId3">
            <a:alphaModFix amt="40000"/>
          </a:blip>
          <a:srcRect b="16254"/>
          <a:stretch/>
        </p:blipFill>
        <p:spPr>
          <a:xfrm>
            <a:off x="-45720" y="0"/>
            <a:ext cx="1228343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3c794e5f4e8_0_0"/>
          <p:cNvSpPr txBox="1">
            <a:spLocks noGrp="1"/>
          </p:cNvSpPr>
          <p:nvPr>
            <p:ph type="ctrTitle"/>
          </p:nvPr>
        </p:nvSpPr>
        <p:spPr>
          <a:xfrm>
            <a:off x="1408491" y="890300"/>
            <a:ext cx="9144000" cy="115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8E"/>
              </a:buClr>
              <a:buSzPts val="6000"/>
              <a:buFont typeface="Arial"/>
              <a:buNone/>
            </a:pPr>
            <a:r>
              <a:rPr lang="pl-PL" b="1" dirty="0" err="1">
                <a:solidFill>
                  <a:srgbClr val="2F558E"/>
                </a:solidFill>
                <a:latin typeface="Arial"/>
                <a:ea typeface="Arial"/>
                <a:cs typeface="Arial"/>
                <a:sym typeface="Arial"/>
              </a:rPr>
              <a:t>Thank</a:t>
            </a:r>
            <a:r>
              <a:rPr lang="pl-PL" b="1" dirty="0">
                <a:solidFill>
                  <a:srgbClr val="2F558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b="1" dirty="0" err="1">
                <a:solidFill>
                  <a:srgbClr val="2F558E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pl-PL" b="1" dirty="0">
                <a:solidFill>
                  <a:srgbClr val="2F558E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1" dirty="0">
              <a:solidFill>
                <a:srgbClr val="2F55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g3c794e5f4e8_0_0" descr="A black background with blu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8861" y="206536"/>
            <a:ext cx="2292770" cy="68586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c794e5f4e8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>
                <a:solidFill>
                  <a:schemeClr val="lt1"/>
                </a:solidFill>
              </a:rPr>
              <a:t>5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25" name="Google Shape;125;g3c794e5f4e8_0_0" descr="A close-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5040" y="136525"/>
            <a:ext cx="2292772" cy="82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c794e5f4e8_0_0" descr="Blue text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2411" y="292646"/>
            <a:ext cx="2293366" cy="50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c794e5f4e8_0_0" descr="Green and black logo with 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60125" y="260788"/>
            <a:ext cx="791669" cy="56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c794e5f4e8_0_0" descr="A black background with blue tex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2376" y="166614"/>
            <a:ext cx="1964432" cy="719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g3c794e5f4e8_0_0"/>
          <p:cNvCxnSpPr/>
          <p:nvPr/>
        </p:nvCxnSpPr>
        <p:spPr>
          <a:xfrm>
            <a:off x="6095679" y="216198"/>
            <a:ext cx="0" cy="602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g3c794e5f4e8_0_0"/>
          <p:cNvSpPr/>
          <p:nvPr/>
        </p:nvSpPr>
        <p:spPr>
          <a:xfrm>
            <a:off x="-45720" y="5933440"/>
            <a:ext cx="12283500" cy="92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3c794e5f4e8_0_0" descr="A green text on a black background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76736" y="5990689"/>
            <a:ext cx="2221354" cy="77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c794e5f4e8_0_0" descr="A black and green logo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11510" y="6086899"/>
            <a:ext cx="2215955" cy="65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c794e5f4e8_0_0" descr="A blue flag with yellow stars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774430" y="6076855"/>
            <a:ext cx="3270252" cy="597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3c794e5f4e8_0_0" descr="A blue and yellow flag with yellow stars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2193" y="6100581"/>
            <a:ext cx="3139442" cy="5297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g3c794e5f4e8_0_0"/>
          <p:cNvCxnSpPr/>
          <p:nvPr/>
        </p:nvCxnSpPr>
        <p:spPr>
          <a:xfrm>
            <a:off x="3562411" y="6035615"/>
            <a:ext cx="0" cy="68580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" name="Google Shape;136;g3c794e5f4e8_0_0"/>
          <p:cNvCxnSpPr/>
          <p:nvPr/>
        </p:nvCxnSpPr>
        <p:spPr>
          <a:xfrm>
            <a:off x="5980491" y="6052790"/>
            <a:ext cx="0" cy="68580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" name="Google Shape;137;g3c794e5f4e8_0_0"/>
          <p:cNvCxnSpPr/>
          <p:nvPr/>
        </p:nvCxnSpPr>
        <p:spPr>
          <a:xfrm>
            <a:off x="8610600" y="6052790"/>
            <a:ext cx="0" cy="68580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7B8A9425-936A-F173-ECD3-6C0F0B3C30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5680" y="2359976"/>
            <a:ext cx="2138048" cy="213804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86A2EE3-A04B-742A-AAF6-D0534A3804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72795" y="2350812"/>
            <a:ext cx="3325854" cy="213804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23B9EF5-5629-CE5E-83A9-BDA8B5E657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801017"/>
            <a:ext cx="2054352" cy="108227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DD90AD3-16D8-D317-0466-0981B7557CA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88319" y="4767574"/>
            <a:ext cx="10203681" cy="121695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C6EDD0A-5F0C-57EA-0C4D-19271068DDD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7487" y="2359131"/>
            <a:ext cx="5201964" cy="21014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596</Words>
  <Application>Microsoft Office PowerPoint</Application>
  <PresentationFormat>Widescreen</PresentationFormat>
  <Paragraphs>355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Assessment of carbon farming practices in Poland</vt:lpstr>
      <vt:lpstr>2023</vt:lpstr>
      <vt:lpstr>2025</vt:lpstr>
      <vt:lpstr>2023-2025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carbon farming practices in Poland</dc:title>
  <dc:creator>Seth Armstrong-Twigg</dc:creator>
  <cp:lastModifiedBy>Galina Ivanova</cp:lastModifiedBy>
  <cp:revision>14</cp:revision>
  <cp:lastPrinted>2026-03-12T09:26:08Z</cp:lastPrinted>
  <dcterms:created xsi:type="dcterms:W3CDTF">2026-01-30T14:19:09Z</dcterms:created>
  <dcterms:modified xsi:type="dcterms:W3CDTF">2026-03-23T14:17:01Z</dcterms:modified>
</cp:coreProperties>
</file>