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9" r:id="rId3"/>
    <p:sldId id="270" r:id="rId4"/>
    <p:sldId id="271" r:id="rId5"/>
    <p:sldId id="258" r:id="rId6"/>
    <p:sldId id="259" r:id="rId7"/>
    <p:sldId id="267" r:id="rId8"/>
    <p:sldId id="268" r:id="rId9"/>
    <p:sldId id="261" r:id="rId10"/>
    <p:sldId id="260"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68" autoAdjust="0"/>
    <p:restoredTop sz="94660"/>
  </p:normalViewPr>
  <p:slideViewPr>
    <p:cSldViewPr snapToGrid="0">
      <p:cViewPr varScale="1">
        <p:scale>
          <a:sx n="65" d="100"/>
          <a:sy n="65" d="100"/>
        </p:scale>
        <p:origin x="9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24BBDD-5B7F-4076-8C1C-DBB0543BDDB6}" type="datetimeFigureOut">
              <a:rPr lang="en-GB" smtClean="0"/>
              <a:t>23/06/2026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746F9-3D42-4D1C-A3BC-57552B7FDB3C}" type="slidenum">
              <a:rPr lang="en-GB" smtClean="0"/>
              <a:t>‹#›</a:t>
            </a:fld>
            <a:endParaRPr lang="en-GB"/>
          </a:p>
        </p:txBody>
      </p:sp>
    </p:spTree>
    <p:extLst>
      <p:ext uri="{BB962C8B-B14F-4D97-AF65-F5344CB8AC3E}">
        <p14:creationId xmlns:p14="http://schemas.microsoft.com/office/powerpoint/2010/main" val="1069987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F746F9-3D42-4D1C-A3BC-57552B7FDB3C}" type="slidenum">
              <a:rPr lang="en-GB" smtClean="0"/>
              <a:t>1</a:t>
            </a:fld>
            <a:endParaRPr lang="en-GB"/>
          </a:p>
        </p:txBody>
      </p:sp>
    </p:spTree>
    <p:extLst>
      <p:ext uri="{BB962C8B-B14F-4D97-AF65-F5344CB8AC3E}">
        <p14:creationId xmlns:p14="http://schemas.microsoft.com/office/powerpoint/2010/main" val="2656834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F746F9-3D42-4D1C-A3BC-57552B7FDB3C}" type="slidenum">
              <a:rPr lang="en-GB" smtClean="0"/>
              <a:t>10</a:t>
            </a:fld>
            <a:endParaRPr lang="en-GB"/>
          </a:p>
        </p:txBody>
      </p:sp>
    </p:spTree>
    <p:extLst>
      <p:ext uri="{BB962C8B-B14F-4D97-AF65-F5344CB8AC3E}">
        <p14:creationId xmlns:p14="http://schemas.microsoft.com/office/powerpoint/2010/main" val="562898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F746F9-3D42-4D1C-A3BC-57552B7FDB3C}" type="slidenum">
              <a:rPr lang="en-GB" smtClean="0"/>
              <a:t>11</a:t>
            </a:fld>
            <a:endParaRPr lang="en-GB"/>
          </a:p>
        </p:txBody>
      </p:sp>
    </p:spTree>
    <p:extLst>
      <p:ext uri="{BB962C8B-B14F-4D97-AF65-F5344CB8AC3E}">
        <p14:creationId xmlns:p14="http://schemas.microsoft.com/office/powerpoint/2010/main" val="364265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1A7D2-7868-D4EE-5199-3DEC6BE24E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CAE190-62BB-252F-B53E-E35DD14D58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4ADCA9-72E6-3BF0-3AF8-D63C04119FA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5CD1797-2B58-0860-4565-0DB5EEA6137D}"/>
              </a:ext>
            </a:extLst>
          </p:cNvPr>
          <p:cNvSpPr>
            <a:spLocks noGrp="1"/>
          </p:cNvSpPr>
          <p:nvPr>
            <p:ph type="sldNum" sz="quarter" idx="5"/>
          </p:nvPr>
        </p:nvSpPr>
        <p:spPr/>
        <p:txBody>
          <a:bodyPr/>
          <a:lstStyle/>
          <a:p>
            <a:fld id="{FEF746F9-3D42-4D1C-A3BC-57552B7FDB3C}" type="slidenum">
              <a:rPr lang="en-GB" smtClean="0"/>
              <a:t>2</a:t>
            </a:fld>
            <a:endParaRPr lang="en-GB"/>
          </a:p>
        </p:txBody>
      </p:sp>
    </p:spTree>
    <p:extLst>
      <p:ext uri="{BB962C8B-B14F-4D97-AF65-F5344CB8AC3E}">
        <p14:creationId xmlns:p14="http://schemas.microsoft.com/office/powerpoint/2010/main" val="646397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F746F9-3D42-4D1C-A3BC-57552B7FDB3C}" type="slidenum">
              <a:rPr lang="en-GB" smtClean="0"/>
              <a:t>3</a:t>
            </a:fld>
            <a:endParaRPr lang="en-GB"/>
          </a:p>
        </p:txBody>
      </p:sp>
    </p:spTree>
    <p:extLst>
      <p:ext uri="{BB962C8B-B14F-4D97-AF65-F5344CB8AC3E}">
        <p14:creationId xmlns:p14="http://schemas.microsoft.com/office/powerpoint/2010/main" val="1881675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F746F9-3D42-4D1C-A3BC-57552B7FDB3C}" type="slidenum">
              <a:rPr lang="en-GB" smtClean="0"/>
              <a:t>4</a:t>
            </a:fld>
            <a:endParaRPr lang="en-GB"/>
          </a:p>
        </p:txBody>
      </p:sp>
    </p:spTree>
    <p:extLst>
      <p:ext uri="{BB962C8B-B14F-4D97-AF65-F5344CB8AC3E}">
        <p14:creationId xmlns:p14="http://schemas.microsoft.com/office/powerpoint/2010/main" val="3274347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F746F9-3D42-4D1C-A3BC-57552B7FDB3C}" type="slidenum">
              <a:rPr lang="en-GB" smtClean="0"/>
              <a:t>5</a:t>
            </a:fld>
            <a:endParaRPr lang="en-GB"/>
          </a:p>
        </p:txBody>
      </p:sp>
    </p:spTree>
    <p:extLst>
      <p:ext uri="{BB962C8B-B14F-4D97-AF65-F5344CB8AC3E}">
        <p14:creationId xmlns:p14="http://schemas.microsoft.com/office/powerpoint/2010/main" val="16103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F746F9-3D42-4D1C-A3BC-57552B7FDB3C}" type="slidenum">
              <a:rPr lang="en-GB" smtClean="0"/>
              <a:t>6</a:t>
            </a:fld>
            <a:endParaRPr lang="en-GB"/>
          </a:p>
        </p:txBody>
      </p:sp>
    </p:spTree>
    <p:extLst>
      <p:ext uri="{BB962C8B-B14F-4D97-AF65-F5344CB8AC3E}">
        <p14:creationId xmlns:p14="http://schemas.microsoft.com/office/powerpoint/2010/main" val="2455528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F746F9-3D42-4D1C-A3BC-57552B7FDB3C}" type="slidenum">
              <a:rPr lang="en-GB" smtClean="0"/>
              <a:t>7</a:t>
            </a:fld>
            <a:endParaRPr lang="en-GB"/>
          </a:p>
        </p:txBody>
      </p:sp>
    </p:spTree>
    <p:extLst>
      <p:ext uri="{BB962C8B-B14F-4D97-AF65-F5344CB8AC3E}">
        <p14:creationId xmlns:p14="http://schemas.microsoft.com/office/powerpoint/2010/main" val="2357462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F746F9-3D42-4D1C-A3BC-57552B7FDB3C}" type="slidenum">
              <a:rPr lang="en-GB" smtClean="0"/>
              <a:t>8</a:t>
            </a:fld>
            <a:endParaRPr lang="en-GB"/>
          </a:p>
        </p:txBody>
      </p:sp>
    </p:spTree>
    <p:extLst>
      <p:ext uri="{BB962C8B-B14F-4D97-AF65-F5344CB8AC3E}">
        <p14:creationId xmlns:p14="http://schemas.microsoft.com/office/powerpoint/2010/main" val="2347538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F746F9-3D42-4D1C-A3BC-57552B7FDB3C}" type="slidenum">
              <a:rPr lang="en-GB" smtClean="0"/>
              <a:t>9</a:t>
            </a:fld>
            <a:endParaRPr lang="en-GB"/>
          </a:p>
        </p:txBody>
      </p:sp>
    </p:spTree>
    <p:extLst>
      <p:ext uri="{BB962C8B-B14F-4D97-AF65-F5344CB8AC3E}">
        <p14:creationId xmlns:p14="http://schemas.microsoft.com/office/powerpoint/2010/main" val="2642613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9F9F5-01D0-6C81-A6C2-F3F0B031CE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A97CFC8-020F-048A-AC81-F83ED699B0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C6F0D8-6DF5-AB09-7771-7F9F319988FC}"/>
              </a:ext>
            </a:extLst>
          </p:cNvPr>
          <p:cNvSpPr>
            <a:spLocks noGrp="1"/>
          </p:cNvSpPr>
          <p:nvPr>
            <p:ph type="dt" sz="half" idx="10"/>
          </p:nvPr>
        </p:nvSpPr>
        <p:spPr/>
        <p:txBody>
          <a:bodyPr/>
          <a:lstStyle/>
          <a:p>
            <a:fld id="{F28F9587-61C9-4B23-9BE1-E622496A55C6}" type="datetimeFigureOut">
              <a:rPr lang="en-GB" smtClean="0"/>
              <a:t>23/06/2026</a:t>
            </a:fld>
            <a:endParaRPr lang="en-GB"/>
          </a:p>
        </p:txBody>
      </p:sp>
      <p:sp>
        <p:nvSpPr>
          <p:cNvPr id="5" name="Footer Placeholder 4">
            <a:extLst>
              <a:ext uri="{FF2B5EF4-FFF2-40B4-BE49-F238E27FC236}">
                <a16:creationId xmlns:a16="http://schemas.microsoft.com/office/drawing/2014/main" id="{C7BCB2F8-8728-4B8C-8458-0079C8D1CE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4C07CC-56FE-F50C-5BF6-0B875FF6E459}"/>
              </a:ext>
            </a:extLst>
          </p:cNvPr>
          <p:cNvSpPr>
            <a:spLocks noGrp="1"/>
          </p:cNvSpPr>
          <p:nvPr>
            <p:ph type="sldNum" sz="quarter" idx="12"/>
          </p:nvPr>
        </p:nvSpPr>
        <p:spPr/>
        <p:txBody>
          <a:bodyPr/>
          <a:lstStyle/>
          <a:p>
            <a:fld id="{358F5E2B-A009-413E-A2BC-F88117A72941}" type="slidenum">
              <a:rPr lang="en-GB" smtClean="0"/>
              <a:t>‹#›</a:t>
            </a:fld>
            <a:endParaRPr lang="en-GB"/>
          </a:p>
        </p:txBody>
      </p:sp>
    </p:spTree>
    <p:extLst>
      <p:ext uri="{BB962C8B-B14F-4D97-AF65-F5344CB8AC3E}">
        <p14:creationId xmlns:p14="http://schemas.microsoft.com/office/powerpoint/2010/main" val="217873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84239-BF7D-1200-8087-6069E2E3E45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7D1A44-A1BA-47AE-E7E3-139FE2B6B4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11B8E5-FE04-826D-B5E0-EB98ADA73E41}"/>
              </a:ext>
            </a:extLst>
          </p:cNvPr>
          <p:cNvSpPr>
            <a:spLocks noGrp="1"/>
          </p:cNvSpPr>
          <p:nvPr>
            <p:ph type="dt" sz="half" idx="10"/>
          </p:nvPr>
        </p:nvSpPr>
        <p:spPr/>
        <p:txBody>
          <a:bodyPr/>
          <a:lstStyle/>
          <a:p>
            <a:fld id="{F28F9587-61C9-4B23-9BE1-E622496A55C6}" type="datetimeFigureOut">
              <a:rPr lang="en-GB" smtClean="0"/>
              <a:t>23/06/2026</a:t>
            </a:fld>
            <a:endParaRPr lang="en-GB"/>
          </a:p>
        </p:txBody>
      </p:sp>
      <p:sp>
        <p:nvSpPr>
          <p:cNvPr id="5" name="Footer Placeholder 4">
            <a:extLst>
              <a:ext uri="{FF2B5EF4-FFF2-40B4-BE49-F238E27FC236}">
                <a16:creationId xmlns:a16="http://schemas.microsoft.com/office/drawing/2014/main" id="{80B1CE1D-69CF-C756-0B32-0BDE246092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91B82E-4EBF-BA52-9EBA-96E8835D9A6C}"/>
              </a:ext>
            </a:extLst>
          </p:cNvPr>
          <p:cNvSpPr>
            <a:spLocks noGrp="1"/>
          </p:cNvSpPr>
          <p:nvPr>
            <p:ph type="sldNum" sz="quarter" idx="12"/>
          </p:nvPr>
        </p:nvSpPr>
        <p:spPr/>
        <p:txBody>
          <a:bodyPr/>
          <a:lstStyle/>
          <a:p>
            <a:fld id="{358F5E2B-A009-413E-A2BC-F88117A72941}" type="slidenum">
              <a:rPr lang="en-GB" smtClean="0"/>
              <a:t>‹#›</a:t>
            </a:fld>
            <a:endParaRPr lang="en-GB"/>
          </a:p>
        </p:txBody>
      </p:sp>
    </p:spTree>
    <p:extLst>
      <p:ext uri="{BB962C8B-B14F-4D97-AF65-F5344CB8AC3E}">
        <p14:creationId xmlns:p14="http://schemas.microsoft.com/office/powerpoint/2010/main" val="2063379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AA3C0D-B53C-B56C-FCE0-C2EDEE21BF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73E02F-ECC9-1105-5905-D0151E6291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49838B-2680-342A-00A0-9D52DB228D1B}"/>
              </a:ext>
            </a:extLst>
          </p:cNvPr>
          <p:cNvSpPr>
            <a:spLocks noGrp="1"/>
          </p:cNvSpPr>
          <p:nvPr>
            <p:ph type="dt" sz="half" idx="10"/>
          </p:nvPr>
        </p:nvSpPr>
        <p:spPr/>
        <p:txBody>
          <a:bodyPr/>
          <a:lstStyle/>
          <a:p>
            <a:fld id="{F28F9587-61C9-4B23-9BE1-E622496A55C6}" type="datetimeFigureOut">
              <a:rPr lang="en-GB" smtClean="0"/>
              <a:t>23/06/2026</a:t>
            </a:fld>
            <a:endParaRPr lang="en-GB"/>
          </a:p>
        </p:txBody>
      </p:sp>
      <p:sp>
        <p:nvSpPr>
          <p:cNvPr id="5" name="Footer Placeholder 4">
            <a:extLst>
              <a:ext uri="{FF2B5EF4-FFF2-40B4-BE49-F238E27FC236}">
                <a16:creationId xmlns:a16="http://schemas.microsoft.com/office/drawing/2014/main" id="{CBA09BD2-C819-13B3-5088-F426DF3BC8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615C33-002C-6EB0-66C4-3B490BFE610B}"/>
              </a:ext>
            </a:extLst>
          </p:cNvPr>
          <p:cNvSpPr>
            <a:spLocks noGrp="1"/>
          </p:cNvSpPr>
          <p:nvPr>
            <p:ph type="sldNum" sz="quarter" idx="12"/>
          </p:nvPr>
        </p:nvSpPr>
        <p:spPr/>
        <p:txBody>
          <a:bodyPr/>
          <a:lstStyle/>
          <a:p>
            <a:fld id="{358F5E2B-A009-413E-A2BC-F88117A72941}" type="slidenum">
              <a:rPr lang="en-GB" smtClean="0"/>
              <a:t>‹#›</a:t>
            </a:fld>
            <a:endParaRPr lang="en-GB"/>
          </a:p>
        </p:txBody>
      </p:sp>
    </p:spTree>
    <p:extLst>
      <p:ext uri="{BB962C8B-B14F-4D97-AF65-F5344CB8AC3E}">
        <p14:creationId xmlns:p14="http://schemas.microsoft.com/office/powerpoint/2010/main" val="318454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DD75E-54CC-B9E3-7906-692E54AEFD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561036-D45D-5960-7F66-07904DA14C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3A2B42-88BD-BD0E-804E-087AF45BC4E6}"/>
              </a:ext>
            </a:extLst>
          </p:cNvPr>
          <p:cNvSpPr>
            <a:spLocks noGrp="1"/>
          </p:cNvSpPr>
          <p:nvPr>
            <p:ph type="dt" sz="half" idx="10"/>
          </p:nvPr>
        </p:nvSpPr>
        <p:spPr/>
        <p:txBody>
          <a:bodyPr/>
          <a:lstStyle/>
          <a:p>
            <a:fld id="{F28F9587-61C9-4B23-9BE1-E622496A55C6}" type="datetimeFigureOut">
              <a:rPr lang="en-GB" smtClean="0"/>
              <a:t>23/06/2026</a:t>
            </a:fld>
            <a:endParaRPr lang="en-GB"/>
          </a:p>
        </p:txBody>
      </p:sp>
      <p:sp>
        <p:nvSpPr>
          <p:cNvPr id="5" name="Footer Placeholder 4">
            <a:extLst>
              <a:ext uri="{FF2B5EF4-FFF2-40B4-BE49-F238E27FC236}">
                <a16:creationId xmlns:a16="http://schemas.microsoft.com/office/drawing/2014/main" id="{86F03D6E-0C24-D5F1-346D-419D66AF7F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3596E3-535F-A662-D16F-F9AA57C19C23}"/>
              </a:ext>
            </a:extLst>
          </p:cNvPr>
          <p:cNvSpPr>
            <a:spLocks noGrp="1"/>
          </p:cNvSpPr>
          <p:nvPr>
            <p:ph type="sldNum" sz="quarter" idx="12"/>
          </p:nvPr>
        </p:nvSpPr>
        <p:spPr/>
        <p:txBody>
          <a:bodyPr/>
          <a:lstStyle/>
          <a:p>
            <a:fld id="{358F5E2B-A009-413E-A2BC-F88117A72941}" type="slidenum">
              <a:rPr lang="en-GB" smtClean="0"/>
              <a:t>‹#›</a:t>
            </a:fld>
            <a:endParaRPr lang="en-GB"/>
          </a:p>
        </p:txBody>
      </p:sp>
    </p:spTree>
    <p:extLst>
      <p:ext uri="{BB962C8B-B14F-4D97-AF65-F5344CB8AC3E}">
        <p14:creationId xmlns:p14="http://schemas.microsoft.com/office/powerpoint/2010/main" val="205135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5856B-EA06-4ABD-802A-3989B45A04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C0314E0-CEAB-BC80-C946-431786668AE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D6CD8D-B347-AF6D-B8D7-197145E392F6}"/>
              </a:ext>
            </a:extLst>
          </p:cNvPr>
          <p:cNvSpPr>
            <a:spLocks noGrp="1"/>
          </p:cNvSpPr>
          <p:nvPr>
            <p:ph type="dt" sz="half" idx="10"/>
          </p:nvPr>
        </p:nvSpPr>
        <p:spPr/>
        <p:txBody>
          <a:bodyPr/>
          <a:lstStyle/>
          <a:p>
            <a:fld id="{F28F9587-61C9-4B23-9BE1-E622496A55C6}" type="datetimeFigureOut">
              <a:rPr lang="en-GB" smtClean="0"/>
              <a:t>23/06/2026</a:t>
            </a:fld>
            <a:endParaRPr lang="en-GB"/>
          </a:p>
        </p:txBody>
      </p:sp>
      <p:sp>
        <p:nvSpPr>
          <p:cNvPr id="5" name="Footer Placeholder 4">
            <a:extLst>
              <a:ext uri="{FF2B5EF4-FFF2-40B4-BE49-F238E27FC236}">
                <a16:creationId xmlns:a16="http://schemas.microsoft.com/office/drawing/2014/main" id="{4EE5C5AE-EF93-C94A-3213-CB8E658D68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DDA058-A89D-3488-AC8C-6F38DD0629C2}"/>
              </a:ext>
            </a:extLst>
          </p:cNvPr>
          <p:cNvSpPr>
            <a:spLocks noGrp="1"/>
          </p:cNvSpPr>
          <p:nvPr>
            <p:ph type="sldNum" sz="quarter" idx="12"/>
          </p:nvPr>
        </p:nvSpPr>
        <p:spPr/>
        <p:txBody>
          <a:bodyPr/>
          <a:lstStyle/>
          <a:p>
            <a:fld id="{358F5E2B-A009-413E-A2BC-F88117A72941}" type="slidenum">
              <a:rPr lang="en-GB" smtClean="0"/>
              <a:t>‹#›</a:t>
            </a:fld>
            <a:endParaRPr lang="en-GB"/>
          </a:p>
        </p:txBody>
      </p:sp>
    </p:spTree>
    <p:extLst>
      <p:ext uri="{BB962C8B-B14F-4D97-AF65-F5344CB8AC3E}">
        <p14:creationId xmlns:p14="http://schemas.microsoft.com/office/powerpoint/2010/main" val="1362140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F8AAE-DCD3-1BCD-E77B-6F8BC87BD8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8D7865-FAA2-09B6-D4BA-73DB08F171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6ED866-A2EA-08EC-C4A6-FF6BA509A5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0A8F110-B32E-3288-D300-7CE26ECD3F1D}"/>
              </a:ext>
            </a:extLst>
          </p:cNvPr>
          <p:cNvSpPr>
            <a:spLocks noGrp="1"/>
          </p:cNvSpPr>
          <p:nvPr>
            <p:ph type="dt" sz="half" idx="10"/>
          </p:nvPr>
        </p:nvSpPr>
        <p:spPr/>
        <p:txBody>
          <a:bodyPr/>
          <a:lstStyle/>
          <a:p>
            <a:fld id="{F28F9587-61C9-4B23-9BE1-E622496A55C6}" type="datetimeFigureOut">
              <a:rPr lang="en-GB" smtClean="0"/>
              <a:t>23/06/2026</a:t>
            </a:fld>
            <a:endParaRPr lang="en-GB"/>
          </a:p>
        </p:txBody>
      </p:sp>
      <p:sp>
        <p:nvSpPr>
          <p:cNvPr id="6" name="Footer Placeholder 5">
            <a:extLst>
              <a:ext uri="{FF2B5EF4-FFF2-40B4-BE49-F238E27FC236}">
                <a16:creationId xmlns:a16="http://schemas.microsoft.com/office/drawing/2014/main" id="{8F448369-355A-7BDB-0F32-D09FCBB759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CC2A88-71CA-09B0-1EDB-7DFA5AC03808}"/>
              </a:ext>
            </a:extLst>
          </p:cNvPr>
          <p:cNvSpPr>
            <a:spLocks noGrp="1"/>
          </p:cNvSpPr>
          <p:nvPr>
            <p:ph type="sldNum" sz="quarter" idx="12"/>
          </p:nvPr>
        </p:nvSpPr>
        <p:spPr/>
        <p:txBody>
          <a:bodyPr/>
          <a:lstStyle/>
          <a:p>
            <a:fld id="{358F5E2B-A009-413E-A2BC-F88117A72941}" type="slidenum">
              <a:rPr lang="en-GB" smtClean="0"/>
              <a:t>‹#›</a:t>
            </a:fld>
            <a:endParaRPr lang="en-GB"/>
          </a:p>
        </p:txBody>
      </p:sp>
    </p:spTree>
    <p:extLst>
      <p:ext uri="{BB962C8B-B14F-4D97-AF65-F5344CB8AC3E}">
        <p14:creationId xmlns:p14="http://schemas.microsoft.com/office/powerpoint/2010/main" val="319329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1736B-1C07-8D1B-770A-BA2790F7081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95696A-98E3-AE8F-0CB9-9872016CD0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347BD8-A313-AF66-47E1-E79CB78C3C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8383EE-F038-FD08-1BE5-066D046EC0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C4F687-CD02-A20E-A13E-E973EBB496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6194F6-068C-9BC2-DF8B-BD6F5DCAAA6E}"/>
              </a:ext>
            </a:extLst>
          </p:cNvPr>
          <p:cNvSpPr>
            <a:spLocks noGrp="1"/>
          </p:cNvSpPr>
          <p:nvPr>
            <p:ph type="dt" sz="half" idx="10"/>
          </p:nvPr>
        </p:nvSpPr>
        <p:spPr/>
        <p:txBody>
          <a:bodyPr/>
          <a:lstStyle/>
          <a:p>
            <a:fld id="{F28F9587-61C9-4B23-9BE1-E622496A55C6}" type="datetimeFigureOut">
              <a:rPr lang="en-GB" smtClean="0"/>
              <a:t>23/06/2026</a:t>
            </a:fld>
            <a:endParaRPr lang="en-GB"/>
          </a:p>
        </p:txBody>
      </p:sp>
      <p:sp>
        <p:nvSpPr>
          <p:cNvPr id="8" name="Footer Placeholder 7">
            <a:extLst>
              <a:ext uri="{FF2B5EF4-FFF2-40B4-BE49-F238E27FC236}">
                <a16:creationId xmlns:a16="http://schemas.microsoft.com/office/drawing/2014/main" id="{B088276B-7D2C-AC57-07AD-F020883FE77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47A12F-1783-3E67-DF9A-63C235E2DCD2}"/>
              </a:ext>
            </a:extLst>
          </p:cNvPr>
          <p:cNvSpPr>
            <a:spLocks noGrp="1"/>
          </p:cNvSpPr>
          <p:nvPr>
            <p:ph type="sldNum" sz="quarter" idx="12"/>
          </p:nvPr>
        </p:nvSpPr>
        <p:spPr/>
        <p:txBody>
          <a:bodyPr/>
          <a:lstStyle/>
          <a:p>
            <a:fld id="{358F5E2B-A009-413E-A2BC-F88117A72941}" type="slidenum">
              <a:rPr lang="en-GB" smtClean="0"/>
              <a:t>‹#›</a:t>
            </a:fld>
            <a:endParaRPr lang="en-GB"/>
          </a:p>
        </p:txBody>
      </p:sp>
    </p:spTree>
    <p:extLst>
      <p:ext uri="{BB962C8B-B14F-4D97-AF65-F5344CB8AC3E}">
        <p14:creationId xmlns:p14="http://schemas.microsoft.com/office/powerpoint/2010/main" val="88242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23C88-6BAD-57DC-805D-703A8297BA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DEA1D6-401F-0910-3044-7FDC1D7D99C7}"/>
              </a:ext>
            </a:extLst>
          </p:cNvPr>
          <p:cNvSpPr>
            <a:spLocks noGrp="1"/>
          </p:cNvSpPr>
          <p:nvPr>
            <p:ph type="dt" sz="half" idx="10"/>
          </p:nvPr>
        </p:nvSpPr>
        <p:spPr/>
        <p:txBody>
          <a:bodyPr/>
          <a:lstStyle/>
          <a:p>
            <a:fld id="{F28F9587-61C9-4B23-9BE1-E622496A55C6}" type="datetimeFigureOut">
              <a:rPr lang="en-GB" smtClean="0"/>
              <a:t>23/06/2026</a:t>
            </a:fld>
            <a:endParaRPr lang="en-GB"/>
          </a:p>
        </p:txBody>
      </p:sp>
      <p:sp>
        <p:nvSpPr>
          <p:cNvPr id="4" name="Footer Placeholder 3">
            <a:extLst>
              <a:ext uri="{FF2B5EF4-FFF2-40B4-BE49-F238E27FC236}">
                <a16:creationId xmlns:a16="http://schemas.microsoft.com/office/drawing/2014/main" id="{E4EC1F91-2BFF-80C8-1103-895C8EB0F30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8549E7-1031-5E0C-07C8-6EAB3A77485C}"/>
              </a:ext>
            </a:extLst>
          </p:cNvPr>
          <p:cNvSpPr>
            <a:spLocks noGrp="1"/>
          </p:cNvSpPr>
          <p:nvPr>
            <p:ph type="sldNum" sz="quarter" idx="12"/>
          </p:nvPr>
        </p:nvSpPr>
        <p:spPr/>
        <p:txBody>
          <a:bodyPr/>
          <a:lstStyle/>
          <a:p>
            <a:fld id="{358F5E2B-A009-413E-A2BC-F88117A72941}" type="slidenum">
              <a:rPr lang="en-GB" smtClean="0"/>
              <a:t>‹#›</a:t>
            </a:fld>
            <a:endParaRPr lang="en-GB"/>
          </a:p>
        </p:txBody>
      </p:sp>
    </p:spTree>
    <p:extLst>
      <p:ext uri="{BB962C8B-B14F-4D97-AF65-F5344CB8AC3E}">
        <p14:creationId xmlns:p14="http://schemas.microsoft.com/office/powerpoint/2010/main" val="3147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1693ED-6A42-6BB1-ED03-AA8A88C43FFB}"/>
              </a:ext>
            </a:extLst>
          </p:cNvPr>
          <p:cNvSpPr>
            <a:spLocks noGrp="1"/>
          </p:cNvSpPr>
          <p:nvPr>
            <p:ph type="dt" sz="half" idx="10"/>
          </p:nvPr>
        </p:nvSpPr>
        <p:spPr/>
        <p:txBody>
          <a:bodyPr/>
          <a:lstStyle/>
          <a:p>
            <a:fld id="{F28F9587-61C9-4B23-9BE1-E622496A55C6}" type="datetimeFigureOut">
              <a:rPr lang="en-GB" smtClean="0"/>
              <a:t>23/06/2026</a:t>
            </a:fld>
            <a:endParaRPr lang="en-GB"/>
          </a:p>
        </p:txBody>
      </p:sp>
      <p:sp>
        <p:nvSpPr>
          <p:cNvPr id="3" name="Footer Placeholder 2">
            <a:extLst>
              <a:ext uri="{FF2B5EF4-FFF2-40B4-BE49-F238E27FC236}">
                <a16:creationId xmlns:a16="http://schemas.microsoft.com/office/drawing/2014/main" id="{88B5E478-53AC-B0BC-7A4B-C1D25938497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29E77C-9CB8-2048-A348-01153902B4A9}"/>
              </a:ext>
            </a:extLst>
          </p:cNvPr>
          <p:cNvSpPr>
            <a:spLocks noGrp="1"/>
          </p:cNvSpPr>
          <p:nvPr>
            <p:ph type="sldNum" sz="quarter" idx="12"/>
          </p:nvPr>
        </p:nvSpPr>
        <p:spPr/>
        <p:txBody>
          <a:bodyPr/>
          <a:lstStyle/>
          <a:p>
            <a:fld id="{358F5E2B-A009-413E-A2BC-F88117A72941}" type="slidenum">
              <a:rPr lang="en-GB" smtClean="0"/>
              <a:t>‹#›</a:t>
            </a:fld>
            <a:endParaRPr lang="en-GB"/>
          </a:p>
        </p:txBody>
      </p:sp>
    </p:spTree>
    <p:extLst>
      <p:ext uri="{BB962C8B-B14F-4D97-AF65-F5344CB8AC3E}">
        <p14:creationId xmlns:p14="http://schemas.microsoft.com/office/powerpoint/2010/main" val="3833472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0130D-3CA2-1E68-4D12-EBC2D0281A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F37E18-1E19-FE5E-3F3A-BD2C454814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9B7635-0312-6465-66E9-1C836B967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9BC97D-3236-F2D9-16F3-6A289B0402C8}"/>
              </a:ext>
            </a:extLst>
          </p:cNvPr>
          <p:cNvSpPr>
            <a:spLocks noGrp="1"/>
          </p:cNvSpPr>
          <p:nvPr>
            <p:ph type="dt" sz="half" idx="10"/>
          </p:nvPr>
        </p:nvSpPr>
        <p:spPr/>
        <p:txBody>
          <a:bodyPr/>
          <a:lstStyle/>
          <a:p>
            <a:fld id="{F28F9587-61C9-4B23-9BE1-E622496A55C6}" type="datetimeFigureOut">
              <a:rPr lang="en-GB" smtClean="0"/>
              <a:t>23/06/2026</a:t>
            </a:fld>
            <a:endParaRPr lang="en-GB"/>
          </a:p>
        </p:txBody>
      </p:sp>
      <p:sp>
        <p:nvSpPr>
          <p:cNvPr id="6" name="Footer Placeholder 5">
            <a:extLst>
              <a:ext uri="{FF2B5EF4-FFF2-40B4-BE49-F238E27FC236}">
                <a16:creationId xmlns:a16="http://schemas.microsoft.com/office/drawing/2014/main" id="{C8B72F3D-0FB0-3C2E-4D97-6943B20097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562BB3-DF9E-9F5A-9124-AC914C3D409D}"/>
              </a:ext>
            </a:extLst>
          </p:cNvPr>
          <p:cNvSpPr>
            <a:spLocks noGrp="1"/>
          </p:cNvSpPr>
          <p:nvPr>
            <p:ph type="sldNum" sz="quarter" idx="12"/>
          </p:nvPr>
        </p:nvSpPr>
        <p:spPr/>
        <p:txBody>
          <a:bodyPr/>
          <a:lstStyle/>
          <a:p>
            <a:fld id="{358F5E2B-A009-413E-A2BC-F88117A72941}" type="slidenum">
              <a:rPr lang="en-GB" smtClean="0"/>
              <a:t>‹#›</a:t>
            </a:fld>
            <a:endParaRPr lang="en-GB"/>
          </a:p>
        </p:txBody>
      </p:sp>
    </p:spTree>
    <p:extLst>
      <p:ext uri="{BB962C8B-B14F-4D97-AF65-F5344CB8AC3E}">
        <p14:creationId xmlns:p14="http://schemas.microsoft.com/office/powerpoint/2010/main" val="2496377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DE849-95FD-373F-272B-9272560517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75146BF-938A-244F-B28F-2B8797BA45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74D8CC2-46D9-6A07-E3EC-FFD28F7FF3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EA9052-5B6E-C597-AB12-490A31D4E4B1}"/>
              </a:ext>
            </a:extLst>
          </p:cNvPr>
          <p:cNvSpPr>
            <a:spLocks noGrp="1"/>
          </p:cNvSpPr>
          <p:nvPr>
            <p:ph type="dt" sz="half" idx="10"/>
          </p:nvPr>
        </p:nvSpPr>
        <p:spPr/>
        <p:txBody>
          <a:bodyPr/>
          <a:lstStyle/>
          <a:p>
            <a:fld id="{F28F9587-61C9-4B23-9BE1-E622496A55C6}" type="datetimeFigureOut">
              <a:rPr lang="en-GB" smtClean="0"/>
              <a:t>23/06/2026</a:t>
            </a:fld>
            <a:endParaRPr lang="en-GB"/>
          </a:p>
        </p:txBody>
      </p:sp>
      <p:sp>
        <p:nvSpPr>
          <p:cNvPr id="6" name="Footer Placeholder 5">
            <a:extLst>
              <a:ext uri="{FF2B5EF4-FFF2-40B4-BE49-F238E27FC236}">
                <a16:creationId xmlns:a16="http://schemas.microsoft.com/office/drawing/2014/main" id="{3FBCB18A-3112-3B85-8833-D47AF8CB57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6CC78C-C4C8-DED2-D783-6461C0C9D8CE}"/>
              </a:ext>
            </a:extLst>
          </p:cNvPr>
          <p:cNvSpPr>
            <a:spLocks noGrp="1"/>
          </p:cNvSpPr>
          <p:nvPr>
            <p:ph type="sldNum" sz="quarter" idx="12"/>
          </p:nvPr>
        </p:nvSpPr>
        <p:spPr/>
        <p:txBody>
          <a:bodyPr/>
          <a:lstStyle/>
          <a:p>
            <a:fld id="{358F5E2B-A009-413E-A2BC-F88117A72941}" type="slidenum">
              <a:rPr lang="en-GB" smtClean="0"/>
              <a:t>‹#›</a:t>
            </a:fld>
            <a:endParaRPr lang="en-GB"/>
          </a:p>
        </p:txBody>
      </p:sp>
    </p:spTree>
    <p:extLst>
      <p:ext uri="{BB962C8B-B14F-4D97-AF65-F5344CB8AC3E}">
        <p14:creationId xmlns:p14="http://schemas.microsoft.com/office/powerpoint/2010/main" val="328799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9878B-6123-86AB-2EC4-DC63458C2E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298228-53CF-B0EA-37E2-D3950B8972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EA32CD-72BC-1425-FF76-72F8582CC0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8F9587-61C9-4B23-9BE1-E622496A55C6}" type="datetimeFigureOut">
              <a:rPr lang="en-GB" smtClean="0"/>
              <a:t>23/06/2026</a:t>
            </a:fld>
            <a:endParaRPr lang="en-GB"/>
          </a:p>
        </p:txBody>
      </p:sp>
      <p:sp>
        <p:nvSpPr>
          <p:cNvPr id="5" name="Footer Placeholder 4">
            <a:extLst>
              <a:ext uri="{FF2B5EF4-FFF2-40B4-BE49-F238E27FC236}">
                <a16:creationId xmlns:a16="http://schemas.microsoft.com/office/drawing/2014/main" id="{54C8F16C-C54C-25A5-E8D7-51E9B6D774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8CA9B32-1D98-9BD8-F0F5-434F3FFD6F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8F5E2B-A009-413E-A2BC-F88117A72941}" type="slidenum">
              <a:rPr lang="en-GB" smtClean="0"/>
              <a:t>‹#›</a:t>
            </a:fld>
            <a:endParaRPr lang="en-GB"/>
          </a:p>
        </p:txBody>
      </p:sp>
    </p:spTree>
    <p:extLst>
      <p:ext uri="{BB962C8B-B14F-4D97-AF65-F5344CB8AC3E}">
        <p14:creationId xmlns:p14="http://schemas.microsoft.com/office/powerpoint/2010/main" val="3468869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groreforest.eu/tool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7DE1D-02C0-755F-539C-36621C922E6F}"/>
              </a:ext>
            </a:extLst>
          </p:cNvPr>
          <p:cNvSpPr>
            <a:spLocks noGrp="1"/>
          </p:cNvSpPr>
          <p:nvPr>
            <p:ph type="ctrTitle"/>
          </p:nvPr>
        </p:nvSpPr>
        <p:spPr>
          <a:xfrm>
            <a:off x="0" y="2028201"/>
            <a:ext cx="12192000" cy="1779487"/>
          </a:xfrm>
        </p:spPr>
        <p:txBody>
          <a:bodyPr>
            <a:noAutofit/>
          </a:bodyPr>
          <a:lstStyle/>
          <a:p>
            <a:r>
              <a:rPr lang="en-GB" sz="4000" b="1" noProof="0" dirty="0"/>
              <a:t>Assessing the financial performance, uncertainty, and risk in agroforestry systems compared to monoculture under varying climate scenarios</a:t>
            </a:r>
            <a:endParaRPr lang="en-GB" sz="4000" noProof="0" dirty="0"/>
          </a:p>
        </p:txBody>
      </p:sp>
      <p:sp>
        <p:nvSpPr>
          <p:cNvPr id="3" name="Subtitle 2">
            <a:extLst>
              <a:ext uri="{FF2B5EF4-FFF2-40B4-BE49-F238E27FC236}">
                <a16:creationId xmlns:a16="http://schemas.microsoft.com/office/drawing/2014/main" id="{8FADA6FE-5862-6944-057A-BA0099923395}"/>
              </a:ext>
            </a:extLst>
          </p:cNvPr>
          <p:cNvSpPr>
            <a:spLocks noGrp="1"/>
          </p:cNvSpPr>
          <p:nvPr>
            <p:ph type="subTitle" idx="1"/>
          </p:nvPr>
        </p:nvSpPr>
        <p:spPr>
          <a:xfrm>
            <a:off x="1179870" y="4237703"/>
            <a:ext cx="11012129" cy="1152831"/>
          </a:xfrm>
        </p:spPr>
        <p:txBody>
          <a:bodyPr>
            <a:normAutofit fontScale="92500" lnSpcReduction="10000"/>
          </a:bodyPr>
          <a:lstStyle/>
          <a:p>
            <a:endParaRPr lang="en-GB" noProof="0" dirty="0"/>
          </a:p>
          <a:p>
            <a:pPr algn="l"/>
            <a:r>
              <a:rPr lang="en-GB" b="1" noProof="0" dirty="0"/>
              <a:t>Albert Miquel Colom Bauza</a:t>
            </a:r>
            <a:endParaRPr lang="en-GB" b="1" dirty="0"/>
          </a:p>
          <a:p>
            <a:pPr algn="l"/>
            <a:r>
              <a:rPr lang="en-GB" b="1" dirty="0"/>
              <a:t>25.06.2026</a:t>
            </a:r>
          </a:p>
          <a:p>
            <a:endParaRPr lang="en-GB" b="1" baseline="30000" noProof="0" dirty="0"/>
          </a:p>
          <a:p>
            <a:endParaRPr lang="en-GB" noProof="0" dirty="0"/>
          </a:p>
          <a:p>
            <a:endParaRPr lang="en-GB" noProof="0" dirty="0"/>
          </a:p>
        </p:txBody>
      </p:sp>
      <p:pic>
        <p:nvPicPr>
          <p:cNvPr id="4" name="Picture 3">
            <a:extLst>
              <a:ext uri="{FF2B5EF4-FFF2-40B4-BE49-F238E27FC236}">
                <a16:creationId xmlns:a16="http://schemas.microsoft.com/office/drawing/2014/main" id="{BE163C28-45D3-ADC3-F51C-194F98834CAB}"/>
              </a:ext>
            </a:extLst>
          </p:cNvPr>
          <p:cNvPicPr>
            <a:picLocks noChangeAspect="1"/>
          </p:cNvPicPr>
          <p:nvPr/>
        </p:nvPicPr>
        <p:blipFill>
          <a:blip r:embed="rId3"/>
          <a:stretch>
            <a:fillRect/>
          </a:stretch>
        </p:blipFill>
        <p:spPr>
          <a:xfrm>
            <a:off x="2849687" y="391561"/>
            <a:ext cx="3246313" cy="1440000"/>
          </a:xfrm>
          <a:prstGeom prst="rect">
            <a:avLst/>
          </a:prstGeom>
        </p:spPr>
      </p:pic>
      <p:pic>
        <p:nvPicPr>
          <p:cNvPr id="1028" name="Picture 4">
            <a:extLst>
              <a:ext uri="{FF2B5EF4-FFF2-40B4-BE49-F238E27FC236}">
                <a16:creationId xmlns:a16="http://schemas.microsoft.com/office/drawing/2014/main" id="{74147FBD-E498-E070-EF5E-DD177A9150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91561"/>
            <a:ext cx="4024109"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376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75205-D469-3BF9-E2E0-AB6FBE6B4F36}"/>
              </a:ext>
            </a:extLst>
          </p:cNvPr>
          <p:cNvSpPr>
            <a:spLocks noGrp="1"/>
          </p:cNvSpPr>
          <p:nvPr>
            <p:ph type="title"/>
          </p:nvPr>
        </p:nvSpPr>
        <p:spPr>
          <a:xfrm>
            <a:off x="907026" y="265470"/>
            <a:ext cx="10515600" cy="699642"/>
          </a:xfrm>
        </p:spPr>
        <p:txBody>
          <a:bodyPr/>
          <a:lstStyle/>
          <a:p>
            <a:r>
              <a:rPr lang="en-GB" noProof="0" dirty="0"/>
              <a:t>Limitations and future improvements</a:t>
            </a:r>
          </a:p>
        </p:txBody>
      </p:sp>
      <p:sp>
        <p:nvSpPr>
          <p:cNvPr id="3" name="Content Placeholder 2">
            <a:extLst>
              <a:ext uri="{FF2B5EF4-FFF2-40B4-BE49-F238E27FC236}">
                <a16:creationId xmlns:a16="http://schemas.microsoft.com/office/drawing/2014/main" id="{EAB8F843-D128-1EDE-5A96-E297C11C7EFD}"/>
              </a:ext>
            </a:extLst>
          </p:cNvPr>
          <p:cNvSpPr>
            <a:spLocks noGrp="1"/>
          </p:cNvSpPr>
          <p:nvPr>
            <p:ph idx="1"/>
          </p:nvPr>
        </p:nvSpPr>
        <p:spPr>
          <a:xfrm>
            <a:off x="838200" y="1366684"/>
            <a:ext cx="10515600" cy="5235679"/>
          </a:xfrm>
        </p:spPr>
        <p:txBody>
          <a:bodyPr>
            <a:noAutofit/>
          </a:bodyPr>
          <a:lstStyle/>
          <a:p>
            <a:r>
              <a:rPr lang="en-GB" sz="1600" dirty="0"/>
              <a:t>Like any model, the </a:t>
            </a:r>
            <a:r>
              <a:rPr lang="en-GB" sz="1600" b="1" dirty="0"/>
              <a:t>results are as good as the data behind</a:t>
            </a:r>
            <a:r>
              <a:rPr lang="en-GB" sz="1600" dirty="0"/>
              <a:t>. </a:t>
            </a:r>
          </a:p>
          <a:p>
            <a:pPr lvl="1"/>
            <a:r>
              <a:rPr lang="en-GB" sz="1600" dirty="0"/>
              <a:t>There are many parameters where we do not have a </a:t>
            </a:r>
            <a:r>
              <a:rPr lang="en-GB" sz="1600" b="1" dirty="0"/>
              <a:t>proper quantification of the uncertainty</a:t>
            </a:r>
            <a:r>
              <a:rPr lang="en-GB" sz="1600" dirty="0"/>
              <a:t>, assumptions need to be taken.</a:t>
            </a:r>
          </a:p>
          <a:p>
            <a:pPr lvl="1"/>
            <a:r>
              <a:rPr lang="en-GB" sz="1600" b="1" dirty="0"/>
              <a:t>Price and yield data inconsistent</a:t>
            </a:r>
            <a:r>
              <a:rPr lang="en-GB" sz="1600" dirty="0"/>
              <a:t>: depends on the study methods and objectives, site-specific context for market growing conditions and climate, future scenarios, etc.</a:t>
            </a:r>
          </a:p>
          <a:p>
            <a:r>
              <a:rPr lang="en-GB" sz="1600" b="1" dirty="0"/>
              <a:t>How to quantify and generalise the uncertainty of local value chains and for small-scale systems</a:t>
            </a:r>
            <a:r>
              <a:rPr lang="en-GB" sz="1600" dirty="0"/>
              <a:t>?</a:t>
            </a:r>
          </a:p>
        </p:txBody>
      </p:sp>
    </p:spTree>
    <p:extLst>
      <p:ext uri="{BB962C8B-B14F-4D97-AF65-F5344CB8AC3E}">
        <p14:creationId xmlns:p14="http://schemas.microsoft.com/office/powerpoint/2010/main" val="3854158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4D5D4-534C-AEAF-8106-1ADD080FC218}"/>
              </a:ext>
            </a:extLst>
          </p:cNvPr>
          <p:cNvSpPr>
            <a:spLocks noGrp="1"/>
          </p:cNvSpPr>
          <p:nvPr>
            <p:ph type="title"/>
          </p:nvPr>
        </p:nvSpPr>
        <p:spPr/>
        <p:txBody>
          <a:bodyPr/>
          <a:lstStyle/>
          <a:p>
            <a:r>
              <a:rPr lang="en-GB" noProof="0" dirty="0"/>
              <a:t>Thank you!</a:t>
            </a:r>
          </a:p>
        </p:txBody>
      </p:sp>
      <p:sp>
        <p:nvSpPr>
          <p:cNvPr id="3" name="Content Placeholder 2">
            <a:extLst>
              <a:ext uri="{FF2B5EF4-FFF2-40B4-BE49-F238E27FC236}">
                <a16:creationId xmlns:a16="http://schemas.microsoft.com/office/drawing/2014/main" id="{5286F893-01D3-3A21-08E2-7FCC2A254C7A}"/>
              </a:ext>
            </a:extLst>
          </p:cNvPr>
          <p:cNvSpPr>
            <a:spLocks noGrp="1"/>
          </p:cNvSpPr>
          <p:nvPr>
            <p:ph idx="1"/>
          </p:nvPr>
        </p:nvSpPr>
        <p:spPr>
          <a:xfrm>
            <a:off x="1651818" y="1995948"/>
            <a:ext cx="9701981" cy="4862051"/>
          </a:xfrm>
        </p:spPr>
        <p:txBody>
          <a:bodyPr>
            <a:normAutofit/>
          </a:bodyPr>
          <a:lstStyle/>
          <a:p>
            <a:pPr fontAlgn="base"/>
            <a:r>
              <a:rPr lang="en-GB" b="1" dirty="0"/>
              <a:t>Please, see the Agroforestry Decision-Support Tool: </a:t>
            </a:r>
            <a:r>
              <a:rPr lang="en-GB" dirty="0">
                <a:hlinkClick r:id="rId3"/>
              </a:rPr>
              <a:t>https://agroreforest.eu/tools/</a:t>
            </a:r>
            <a:r>
              <a:rPr lang="en-GB" dirty="0"/>
              <a:t> </a:t>
            </a:r>
            <a:endParaRPr lang="en-GB" noProof="0" dirty="0"/>
          </a:p>
          <a:p>
            <a:pPr marL="0" indent="0">
              <a:buNone/>
            </a:pPr>
            <a:endParaRPr lang="en-GB" sz="1600" b="1" noProof="0" dirty="0"/>
          </a:p>
          <a:p>
            <a:pPr marL="0" indent="0">
              <a:buNone/>
            </a:pPr>
            <a:endParaRPr lang="en-GB" sz="1600" b="1" noProof="0" dirty="0"/>
          </a:p>
          <a:p>
            <a:pPr marL="0" indent="0">
              <a:buNone/>
            </a:pPr>
            <a:endParaRPr lang="en-GB" sz="1600" b="1" noProof="0" dirty="0"/>
          </a:p>
          <a:p>
            <a:pPr marL="0" indent="0">
              <a:buNone/>
            </a:pPr>
            <a:endParaRPr lang="en-GB" sz="1600" b="1" noProof="0" dirty="0"/>
          </a:p>
          <a:p>
            <a:pPr marL="0" indent="0">
              <a:buNone/>
            </a:pPr>
            <a:endParaRPr lang="en-GB" sz="1600" b="1" noProof="0" dirty="0"/>
          </a:p>
          <a:p>
            <a:pPr marL="0" indent="0">
              <a:buNone/>
            </a:pPr>
            <a:endParaRPr lang="en-GB" sz="1600" b="1" noProof="0" dirty="0"/>
          </a:p>
          <a:p>
            <a:pPr marL="0" indent="0">
              <a:buNone/>
            </a:pPr>
            <a:endParaRPr lang="en-GB" sz="1600" b="1" noProof="0" dirty="0"/>
          </a:p>
          <a:p>
            <a:pPr marL="0" indent="0">
              <a:buNone/>
            </a:pPr>
            <a:r>
              <a:rPr lang="en-GB" sz="1600" b="1" noProof="0" dirty="0"/>
              <a:t>Acknowledgements</a:t>
            </a:r>
            <a:br>
              <a:rPr lang="en-GB" sz="1600" b="1" noProof="0" dirty="0"/>
            </a:br>
            <a:r>
              <a:rPr lang="en-GB" sz="1600" noProof="0" dirty="0"/>
              <a:t>We are grateful for the financial support provided by the REFOREST project funded by the European Union’s Horizon Europe Research and Innovation Program under grant agreement number [101060635]. The views and opinions expressed are, however, those of the author(s) only and do not necessarily reflect those of the European Union or the European Research Executive Agency (REA). Neither the European Union nor the granting authority can be held responsible for authors.</a:t>
            </a:r>
          </a:p>
        </p:txBody>
      </p:sp>
      <p:pic>
        <p:nvPicPr>
          <p:cNvPr id="5" name="Picture 4">
            <a:extLst>
              <a:ext uri="{FF2B5EF4-FFF2-40B4-BE49-F238E27FC236}">
                <a16:creationId xmlns:a16="http://schemas.microsoft.com/office/drawing/2014/main" id="{D435D8CD-8518-E77F-E869-39DA52FC6B52}"/>
              </a:ext>
            </a:extLst>
          </p:cNvPr>
          <p:cNvPicPr>
            <a:picLocks noChangeAspect="1"/>
          </p:cNvPicPr>
          <p:nvPr/>
        </p:nvPicPr>
        <p:blipFill>
          <a:blip r:embed="rId4"/>
          <a:stretch>
            <a:fillRect/>
          </a:stretch>
        </p:blipFill>
        <p:spPr>
          <a:xfrm>
            <a:off x="216883" y="5399227"/>
            <a:ext cx="1434935" cy="1453857"/>
          </a:xfrm>
          <a:prstGeom prst="rect">
            <a:avLst/>
          </a:prstGeom>
          <a:ln>
            <a:noFill/>
          </a:ln>
        </p:spPr>
      </p:pic>
      <p:pic>
        <p:nvPicPr>
          <p:cNvPr id="4" name="Picture 3">
            <a:extLst>
              <a:ext uri="{FF2B5EF4-FFF2-40B4-BE49-F238E27FC236}">
                <a16:creationId xmlns:a16="http://schemas.microsoft.com/office/drawing/2014/main" id="{4D74C2B8-9C4C-F707-4D3C-CD0D6A99EAB8}"/>
              </a:ext>
            </a:extLst>
          </p:cNvPr>
          <p:cNvPicPr>
            <a:picLocks noChangeAspect="1"/>
          </p:cNvPicPr>
          <p:nvPr/>
        </p:nvPicPr>
        <p:blipFill>
          <a:blip r:embed="rId5"/>
          <a:stretch>
            <a:fillRect/>
          </a:stretch>
        </p:blipFill>
        <p:spPr>
          <a:xfrm>
            <a:off x="2849687" y="3321574"/>
            <a:ext cx="3246313" cy="1440000"/>
          </a:xfrm>
          <a:prstGeom prst="rect">
            <a:avLst/>
          </a:prstGeom>
        </p:spPr>
      </p:pic>
      <p:pic>
        <p:nvPicPr>
          <p:cNvPr id="6" name="Picture 4">
            <a:extLst>
              <a:ext uri="{FF2B5EF4-FFF2-40B4-BE49-F238E27FC236}">
                <a16:creationId xmlns:a16="http://schemas.microsoft.com/office/drawing/2014/main" id="{55BD8C57-4BBA-2DE9-625C-E5F84B3A51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321574"/>
            <a:ext cx="4024109"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845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B4B77-F80F-A2EB-08B5-382B70D98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6E48DA-381E-56DC-97CF-10B21038E20B}"/>
              </a:ext>
            </a:extLst>
          </p:cNvPr>
          <p:cNvSpPr>
            <a:spLocks noGrp="1"/>
          </p:cNvSpPr>
          <p:nvPr>
            <p:ph type="title"/>
          </p:nvPr>
        </p:nvSpPr>
        <p:spPr>
          <a:xfrm>
            <a:off x="530942" y="264968"/>
            <a:ext cx="10515600" cy="832137"/>
          </a:xfrm>
        </p:spPr>
        <p:txBody>
          <a:bodyPr/>
          <a:lstStyle/>
          <a:p>
            <a:r>
              <a:rPr lang="en-GB" noProof="0" dirty="0"/>
              <a:t>Context of the study</a:t>
            </a:r>
            <a:endParaRPr lang="en-GB" noProof="0" dirty="0">
              <a:solidFill>
                <a:srgbClr val="FF0000"/>
              </a:solidFill>
            </a:endParaRPr>
          </a:p>
        </p:txBody>
      </p:sp>
      <p:sp>
        <p:nvSpPr>
          <p:cNvPr id="3" name="Content Placeholder 2">
            <a:extLst>
              <a:ext uri="{FF2B5EF4-FFF2-40B4-BE49-F238E27FC236}">
                <a16:creationId xmlns:a16="http://schemas.microsoft.com/office/drawing/2014/main" id="{0231FDE3-460F-53D6-564D-AA0D6C2C7480}"/>
              </a:ext>
            </a:extLst>
          </p:cNvPr>
          <p:cNvSpPr>
            <a:spLocks noGrp="1"/>
          </p:cNvSpPr>
          <p:nvPr>
            <p:ph idx="1"/>
          </p:nvPr>
        </p:nvSpPr>
        <p:spPr>
          <a:xfrm>
            <a:off x="838200" y="1288030"/>
            <a:ext cx="10515600" cy="4945622"/>
          </a:xfrm>
        </p:spPr>
        <p:txBody>
          <a:bodyPr>
            <a:noAutofit/>
          </a:bodyPr>
          <a:lstStyle/>
          <a:p>
            <a:r>
              <a:rPr lang="en-GB" sz="1600" dirty="0"/>
              <a:t>Economics can help us </a:t>
            </a:r>
            <a:r>
              <a:rPr lang="en-GB" sz="1600" b="1" dirty="0"/>
              <a:t>understand the opportunities and challenges </a:t>
            </a:r>
            <a:r>
              <a:rPr lang="en-GB" sz="1600" dirty="0"/>
              <a:t>behind agroforestry systems and how to optimise their transition.</a:t>
            </a:r>
          </a:p>
          <a:p>
            <a:r>
              <a:rPr lang="en-GB" sz="1600" dirty="0"/>
              <a:t>1.</a:t>
            </a:r>
            <a:r>
              <a:rPr lang="en-GB" sz="1600" b="1" dirty="0"/>
              <a:t> Agroforestry systems are more complex </a:t>
            </a:r>
            <a:r>
              <a:rPr lang="en-GB" sz="1600" dirty="0"/>
              <a:t>than monocultures (management, tree-crop interactions, etc.), which </a:t>
            </a:r>
            <a:r>
              <a:rPr lang="en-GB" sz="1600" b="1" dirty="0"/>
              <a:t>require more complex financial assessments</a:t>
            </a:r>
            <a:r>
              <a:rPr lang="en-GB" sz="1600" dirty="0"/>
              <a:t>.</a:t>
            </a:r>
          </a:p>
          <a:p>
            <a:pPr lvl="1"/>
            <a:r>
              <a:rPr lang="en-GB" sz="1600" dirty="0"/>
              <a:t>They are </a:t>
            </a:r>
            <a:r>
              <a:rPr lang="en-GB" sz="1600" b="1" dirty="0"/>
              <a:t>time-consuming</a:t>
            </a:r>
            <a:r>
              <a:rPr lang="en-GB" sz="1600" dirty="0"/>
              <a:t> and require </a:t>
            </a:r>
            <a:r>
              <a:rPr lang="en-GB" sz="1600" b="1" dirty="0"/>
              <a:t>large quantities of data</a:t>
            </a:r>
            <a:r>
              <a:rPr lang="en-GB" sz="1600" dirty="0"/>
              <a:t>, which tend to </a:t>
            </a:r>
            <a:r>
              <a:rPr lang="en-GB" sz="1600" b="1" dirty="0"/>
              <a:t>highly site-specific</a:t>
            </a:r>
            <a:r>
              <a:rPr lang="en-GB" sz="1600" dirty="0"/>
              <a:t>. </a:t>
            </a:r>
          </a:p>
          <a:p>
            <a:pPr lvl="1"/>
            <a:r>
              <a:rPr lang="en-GB" sz="1600" dirty="0"/>
              <a:t>The more comprehensive a model, the more uncertainty is being introduced through </a:t>
            </a:r>
            <a:r>
              <a:rPr lang="en-GB" sz="1600" b="1" dirty="0"/>
              <a:t>measurement error margins, data resolution, modelling and assumptions…</a:t>
            </a:r>
          </a:p>
          <a:p>
            <a:r>
              <a:rPr lang="en-GB" sz="1600" dirty="0"/>
              <a:t>2. Agroforestry may also deliver (provisioning) benefits, but many are </a:t>
            </a:r>
            <a:r>
              <a:rPr lang="en-GB" sz="1600" b="1" dirty="0"/>
              <a:t>visible only if variability is accounted for</a:t>
            </a:r>
            <a:r>
              <a:rPr lang="en-GB" sz="1600" dirty="0"/>
              <a:t>. </a:t>
            </a:r>
          </a:p>
          <a:p>
            <a:pPr marL="457200" lvl="1" indent="0">
              <a:buNone/>
            </a:pPr>
            <a:r>
              <a:rPr lang="en-GB" sz="1600" b="1" noProof="0" dirty="0"/>
              <a:t>AF systems are more resilient </a:t>
            </a:r>
            <a:r>
              <a:rPr lang="en-GB" sz="1600" noProof="0" dirty="0"/>
              <a:t>than MC</a:t>
            </a:r>
            <a:r>
              <a:rPr lang="en-GB" sz="1600" dirty="0"/>
              <a:t>:</a:t>
            </a:r>
            <a:endParaRPr lang="en-GB" sz="1600" noProof="0" dirty="0"/>
          </a:p>
          <a:p>
            <a:pPr lvl="1"/>
            <a:r>
              <a:rPr lang="en-GB" sz="1600" b="1" dirty="0"/>
              <a:t>E</a:t>
            </a:r>
            <a:r>
              <a:rPr lang="en-GB" sz="1600" b="1" noProof="0" dirty="0" err="1"/>
              <a:t>cologically</a:t>
            </a:r>
            <a:r>
              <a:rPr lang="en-GB" sz="1600" dirty="0"/>
              <a:t>: </a:t>
            </a:r>
          </a:p>
          <a:p>
            <a:pPr lvl="2"/>
            <a:r>
              <a:rPr lang="en-GB" sz="1600" b="1" dirty="0"/>
              <a:t>Enhanced ecosystems </a:t>
            </a:r>
            <a:r>
              <a:rPr lang="en-GB" sz="1600" dirty="0"/>
              <a:t>withstand climate events better. </a:t>
            </a:r>
          </a:p>
          <a:p>
            <a:pPr lvl="2"/>
            <a:r>
              <a:rPr lang="en-GB" sz="1600" b="1" dirty="0"/>
              <a:t>Lower vulnerability </a:t>
            </a:r>
            <a:r>
              <a:rPr lang="en-GB" sz="1600" dirty="0"/>
              <a:t>to pests and diseases.</a:t>
            </a:r>
            <a:endParaRPr lang="en-GB" sz="1600" noProof="0" dirty="0"/>
          </a:p>
          <a:p>
            <a:pPr lvl="1"/>
            <a:r>
              <a:rPr lang="en-GB" sz="1600" dirty="0"/>
              <a:t>A</a:t>
            </a:r>
            <a:r>
              <a:rPr lang="en-GB" sz="1600" noProof="0" dirty="0" err="1"/>
              <a:t>nd</a:t>
            </a:r>
            <a:r>
              <a:rPr lang="en-GB" sz="1600" noProof="0" dirty="0"/>
              <a:t> </a:t>
            </a:r>
            <a:r>
              <a:rPr lang="en-GB" sz="1600" b="1" noProof="0" dirty="0"/>
              <a:t>economically</a:t>
            </a:r>
            <a:r>
              <a:rPr lang="en-GB" sz="1600" dirty="0"/>
              <a:t>:</a:t>
            </a:r>
          </a:p>
          <a:p>
            <a:pPr lvl="2"/>
            <a:r>
              <a:rPr lang="en-GB" sz="1600" dirty="0"/>
              <a:t>More even </a:t>
            </a:r>
            <a:r>
              <a:rPr lang="en-GB" sz="1600" b="1" dirty="0"/>
              <a:t>profit distribution </a:t>
            </a:r>
            <a:r>
              <a:rPr lang="en-GB" sz="1600" dirty="0"/>
              <a:t>over the system’s life cycle. </a:t>
            </a:r>
          </a:p>
          <a:p>
            <a:pPr lvl="2"/>
            <a:r>
              <a:rPr lang="en-GB" sz="1600" b="1" dirty="0"/>
              <a:t>Multiple income sources </a:t>
            </a:r>
            <a:r>
              <a:rPr lang="en-GB" sz="1600" dirty="0"/>
              <a:t>can compensate market cycles.</a:t>
            </a:r>
          </a:p>
          <a:p>
            <a:pPr lvl="2"/>
            <a:r>
              <a:rPr lang="en-GB" sz="1600" dirty="0"/>
              <a:t>More </a:t>
            </a:r>
            <a:r>
              <a:rPr lang="en-GB" sz="1600" b="1" dirty="0"/>
              <a:t>local value chains </a:t>
            </a:r>
            <a:r>
              <a:rPr lang="en-GB" sz="1600" dirty="0"/>
              <a:t>tend to offer greater stability.</a:t>
            </a:r>
          </a:p>
        </p:txBody>
      </p:sp>
    </p:spTree>
    <p:extLst>
      <p:ext uri="{BB962C8B-B14F-4D97-AF65-F5344CB8AC3E}">
        <p14:creationId xmlns:p14="http://schemas.microsoft.com/office/powerpoint/2010/main" val="2960099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B3E56-9594-5FCA-6A04-0D351F592D4A}"/>
              </a:ext>
            </a:extLst>
          </p:cNvPr>
          <p:cNvSpPr>
            <a:spLocks noGrp="1"/>
          </p:cNvSpPr>
          <p:nvPr>
            <p:ph type="title"/>
          </p:nvPr>
        </p:nvSpPr>
        <p:spPr>
          <a:xfrm>
            <a:off x="838200" y="365125"/>
            <a:ext cx="10515600" cy="932733"/>
          </a:xfrm>
        </p:spPr>
        <p:txBody>
          <a:bodyPr>
            <a:normAutofit/>
          </a:bodyPr>
          <a:lstStyle/>
          <a:p>
            <a:r>
              <a:rPr lang="en-GB" dirty="0"/>
              <a:t>Accounting for variability is important</a:t>
            </a:r>
          </a:p>
        </p:txBody>
      </p:sp>
      <p:sp>
        <p:nvSpPr>
          <p:cNvPr id="3" name="Content Placeholder 2">
            <a:extLst>
              <a:ext uri="{FF2B5EF4-FFF2-40B4-BE49-F238E27FC236}">
                <a16:creationId xmlns:a16="http://schemas.microsoft.com/office/drawing/2014/main" id="{5B567A04-4DCA-D5EB-B976-7F9C811DC47C}"/>
              </a:ext>
            </a:extLst>
          </p:cNvPr>
          <p:cNvSpPr>
            <a:spLocks noGrp="1"/>
          </p:cNvSpPr>
          <p:nvPr>
            <p:ph idx="1"/>
          </p:nvPr>
        </p:nvSpPr>
        <p:spPr>
          <a:xfrm>
            <a:off x="838200" y="1376516"/>
            <a:ext cx="10515600" cy="4800447"/>
          </a:xfrm>
        </p:spPr>
        <p:txBody>
          <a:bodyPr>
            <a:normAutofit/>
          </a:bodyPr>
          <a:lstStyle/>
          <a:p>
            <a:r>
              <a:rPr lang="en-GB" sz="1600" b="1" dirty="0"/>
              <a:t>Quantification of variability and risk</a:t>
            </a:r>
            <a:r>
              <a:rPr lang="en-GB" sz="1600" dirty="0"/>
              <a:t> is necessary in (economic) assessments to account for uncertainty and the robustness of the results.</a:t>
            </a:r>
          </a:p>
          <a:p>
            <a:r>
              <a:rPr lang="en-GB" sz="1600" dirty="0"/>
              <a:t>I identify </a:t>
            </a:r>
            <a:r>
              <a:rPr lang="en-GB" sz="1600" b="1" dirty="0"/>
              <a:t>two main different types of variability</a:t>
            </a:r>
            <a:r>
              <a:rPr lang="en-GB" sz="1600" dirty="0"/>
              <a:t>. </a:t>
            </a:r>
          </a:p>
          <a:p>
            <a:pPr lvl="1"/>
            <a:r>
              <a:rPr lang="en-GB" sz="1600" b="1" dirty="0"/>
              <a:t>Uncertainty: expected variability </a:t>
            </a:r>
            <a:r>
              <a:rPr lang="en-GB" sz="1600" dirty="0"/>
              <a:t>stemming from regular climatic, ecosystem, market processes.</a:t>
            </a:r>
            <a:r>
              <a:rPr lang="en-GB" sz="1600" b="1" dirty="0"/>
              <a:t> </a:t>
            </a:r>
          </a:p>
          <a:p>
            <a:pPr lvl="1"/>
            <a:r>
              <a:rPr lang="en-GB" sz="1600" b="1" dirty="0"/>
              <a:t>Risk: low-probability high-impact events </a:t>
            </a:r>
            <a:r>
              <a:rPr lang="en-GB" sz="1600" dirty="0"/>
              <a:t>like extreme weather events or economic crisis (war, financial recession).</a:t>
            </a:r>
          </a:p>
        </p:txBody>
      </p:sp>
    </p:spTree>
    <p:extLst>
      <p:ext uri="{BB962C8B-B14F-4D97-AF65-F5344CB8AC3E}">
        <p14:creationId xmlns:p14="http://schemas.microsoft.com/office/powerpoint/2010/main" val="3058157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B1B0-47FF-A1C3-DDED-69FFF5AC8905}"/>
              </a:ext>
            </a:extLst>
          </p:cNvPr>
          <p:cNvSpPr>
            <a:spLocks noGrp="1"/>
          </p:cNvSpPr>
          <p:nvPr>
            <p:ph type="title"/>
          </p:nvPr>
        </p:nvSpPr>
        <p:spPr/>
        <p:txBody>
          <a:bodyPr/>
          <a:lstStyle/>
          <a:p>
            <a:r>
              <a:rPr lang="en-GB" dirty="0"/>
              <a:t>Objective</a:t>
            </a:r>
          </a:p>
        </p:txBody>
      </p:sp>
      <p:sp>
        <p:nvSpPr>
          <p:cNvPr id="3" name="Content Placeholder 2">
            <a:extLst>
              <a:ext uri="{FF2B5EF4-FFF2-40B4-BE49-F238E27FC236}">
                <a16:creationId xmlns:a16="http://schemas.microsoft.com/office/drawing/2014/main" id="{83C01CAD-101C-2CFC-D4D9-E8FC8129BC38}"/>
              </a:ext>
            </a:extLst>
          </p:cNvPr>
          <p:cNvSpPr>
            <a:spLocks noGrp="1"/>
          </p:cNvSpPr>
          <p:nvPr>
            <p:ph idx="1"/>
          </p:nvPr>
        </p:nvSpPr>
        <p:spPr/>
        <p:txBody>
          <a:bodyPr/>
          <a:lstStyle/>
          <a:p>
            <a:r>
              <a:rPr lang="en-GB" sz="1600" dirty="0"/>
              <a:t>Compare the </a:t>
            </a:r>
            <a:r>
              <a:rPr lang="en-GB" sz="1600" b="1" dirty="0"/>
              <a:t>long‑term financial performance </a:t>
            </a:r>
            <a:r>
              <a:rPr lang="en-GB" sz="1600" dirty="0"/>
              <a:t>of two organic </a:t>
            </a:r>
            <a:r>
              <a:rPr lang="en-GB" sz="1600" dirty="0" err="1"/>
              <a:t>silvoarable</a:t>
            </a:r>
            <a:r>
              <a:rPr lang="en-GB" sz="1600" dirty="0"/>
              <a:t> (tree-crop) AF systems with that of a conventional monoculture (CMC) after a 30-year period. </a:t>
            </a:r>
          </a:p>
          <a:p>
            <a:pPr lvl="1"/>
            <a:r>
              <a:rPr lang="en-GB" sz="1600" dirty="0"/>
              <a:t>Develop a </a:t>
            </a:r>
            <a:r>
              <a:rPr lang="en-GB" sz="1600" b="1" dirty="0"/>
              <a:t>comprehensive economic model </a:t>
            </a:r>
            <a:r>
              <a:rPr lang="en-GB" sz="1600" dirty="0"/>
              <a:t>to understand where and when occur the benefits and costs.</a:t>
            </a:r>
          </a:p>
          <a:p>
            <a:pPr lvl="1"/>
            <a:r>
              <a:rPr lang="en-GB" sz="1600" b="1" dirty="0"/>
              <a:t>Measure the uncertainty and risk </a:t>
            </a:r>
            <a:r>
              <a:rPr lang="en-GB" sz="1600" dirty="0"/>
              <a:t>of the outcomes </a:t>
            </a:r>
            <a:r>
              <a:rPr lang="en-GB" sz="1600" b="1" dirty="0"/>
              <a:t>under two climate scenarios (historical and climate change). </a:t>
            </a:r>
          </a:p>
          <a:p>
            <a:pPr lvl="1"/>
            <a:r>
              <a:rPr lang="en-GB" sz="1600" dirty="0"/>
              <a:t>Study how the different systems respond.</a:t>
            </a:r>
          </a:p>
          <a:p>
            <a:pPr marL="0" indent="0">
              <a:buNone/>
            </a:pPr>
            <a:endParaRPr lang="en-GB" dirty="0"/>
          </a:p>
        </p:txBody>
      </p:sp>
    </p:spTree>
    <p:extLst>
      <p:ext uri="{BB962C8B-B14F-4D97-AF65-F5344CB8AC3E}">
        <p14:creationId xmlns:p14="http://schemas.microsoft.com/office/powerpoint/2010/main" val="1121124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0D2F2-4A34-6B69-5B3E-E07CE3B879C9}"/>
              </a:ext>
            </a:extLst>
          </p:cNvPr>
          <p:cNvSpPr>
            <a:spLocks noGrp="1"/>
          </p:cNvSpPr>
          <p:nvPr>
            <p:ph type="title"/>
          </p:nvPr>
        </p:nvSpPr>
        <p:spPr>
          <a:xfrm>
            <a:off x="285135" y="0"/>
            <a:ext cx="5238136" cy="668867"/>
          </a:xfrm>
        </p:spPr>
        <p:txBody>
          <a:bodyPr>
            <a:normAutofit fontScale="90000"/>
          </a:bodyPr>
          <a:lstStyle/>
          <a:p>
            <a:r>
              <a:rPr lang="en-GB" dirty="0"/>
              <a:t>S</a:t>
            </a:r>
            <a:r>
              <a:rPr lang="en-GB" noProof="0" dirty="0" err="1"/>
              <a:t>tudy</a:t>
            </a:r>
            <a:r>
              <a:rPr lang="en-GB" noProof="0" dirty="0"/>
              <a:t> sites</a:t>
            </a:r>
          </a:p>
        </p:txBody>
      </p:sp>
      <p:sp>
        <p:nvSpPr>
          <p:cNvPr id="3" name="Content Placeholder 2">
            <a:extLst>
              <a:ext uri="{FF2B5EF4-FFF2-40B4-BE49-F238E27FC236}">
                <a16:creationId xmlns:a16="http://schemas.microsoft.com/office/drawing/2014/main" id="{8BD63BE9-9C71-9AE7-A44A-7322509FDC07}"/>
              </a:ext>
            </a:extLst>
          </p:cNvPr>
          <p:cNvSpPr>
            <a:spLocks noGrp="1"/>
          </p:cNvSpPr>
          <p:nvPr>
            <p:ph idx="1"/>
          </p:nvPr>
        </p:nvSpPr>
        <p:spPr>
          <a:xfrm>
            <a:off x="0" y="668867"/>
            <a:ext cx="7033846" cy="6189133"/>
          </a:xfrm>
        </p:spPr>
        <p:txBody>
          <a:bodyPr>
            <a:noAutofit/>
          </a:bodyPr>
          <a:lstStyle/>
          <a:p>
            <a:r>
              <a:rPr lang="en-GB" sz="1600" dirty="0"/>
              <a:t>Short-rotation coppice agroforestry and the reference monoculture located in Taastrup, Denmark.</a:t>
            </a:r>
          </a:p>
          <a:p>
            <a:pPr lvl="1"/>
            <a:r>
              <a:rPr lang="en-GB" sz="1600" dirty="0"/>
              <a:t>Crop rotation: spring oat, winter wheat, spring barley, and 2-year grass ley.</a:t>
            </a:r>
          </a:p>
          <a:p>
            <a:pPr lvl="1"/>
            <a:r>
              <a:rPr lang="en-GB" sz="1600" dirty="0"/>
              <a:t>Alley-cropping design: 200-m wide crop alley and 11-m wide tree strip (~ 5 %).</a:t>
            </a:r>
          </a:p>
          <a:p>
            <a:pPr lvl="1"/>
            <a:r>
              <a:rPr lang="en-GB" sz="1600" dirty="0"/>
              <a:t>Short‑rotation coppice agroforestry (SRC AF) system: no-input management with a high-density (18690 trees/hectare) tree strip for woodchip production.</a:t>
            </a:r>
          </a:p>
          <a:p>
            <a:pPr lvl="1"/>
            <a:r>
              <a:rPr lang="en-GB" sz="1600" dirty="0"/>
              <a:t>Conventional monoculture (CMC) managed with synthetic inputs for fertilisation and crop protection.</a:t>
            </a:r>
          </a:p>
          <a:p>
            <a:pPr lvl="1"/>
            <a:r>
              <a:rPr lang="en-GB" sz="1600" dirty="0"/>
              <a:t>Both systems highly mechanised with large-scale machinery. </a:t>
            </a:r>
          </a:p>
          <a:p>
            <a:r>
              <a:rPr lang="en-GB" sz="1600" noProof="0" dirty="0"/>
              <a:t>Apple AF system located </a:t>
            </a:r>
            <a:r>
              <a:rPr lang="en-GB" sz="1600" dirty="0"/>
              <a:t>in Herning, Denmark.</a:t>
            </a:r>
            <a:endParaRPr lang="en-GB" sz="1600" noProof="0" dirty="0"/>
          </a:p>
          <a:p>
            <a:pPr lvl="1"/>
            <a:r>
              <a:rPr lang="en-GB" sz="1600" noProof="0" dirty="0"/>
              <a:t>Crop rotation: winter rye, spring wheat, spring barley and 3-year grass ley.</a:t>
            </a:r>
          </a:p>
          <a:p>
            <a:pPr lvl="1"/>
            <a:r>
              <a:rPr lang="en-GB" sz="1600" noProof="0" dirty="0"/>
              <a:t>Alley-cropping design: 48-m wide crop alley and 16-m wide tree strip (25 %).</a:t>
            </a:r>
          </a:p>
          <a:p>
            <a:pPr lvl="1"/>
            <a:r>
              <a:rPr lang="en-GB" sz="1600" noProof="0" dirty="0"/>
              <a:t>Extensive apple‑based design (400 trees/ha) with organic management (manure).</a:t>
            </a:r>
          </a:p>
          <a:p>
            <a:pPr lvl="1"/>
            <a:r>
              <a:rPr lang="en-GB" sz="1600" noProof="0" dirty="0"/>
              <a:t>Labour-intensive management of apple trees.</a:t>
            </a:r>
          </a:p>
          <a:p>
            <a:r>
              <a:rPr lang="en-GB" sz="1600" dirty="0"/>
              <a:t>Agronomic d</a:t>
            </a:r>
            <a:r>
              <a:rPr lang="en-GB" sz="1600" noProof="0" dirty="0" err="1"/>
              <a:t>ata</a:t>
            </a:r>
            <a:r>
              <a:rPr lang="en-GB" sz="1600" noProof="0" dirty="0"/>
              <a:t> collection: management data (yields, inputs, machinery and labour operations, and prices) were collected through multiple interviews with the land managers.</a:t>
            </a:r>
            <a:endParaRPr lang="en-GB" sz="1600" noProof="0" dirty="0">
              <a:highlight>
                <a:srgbClr val="FFFF00"/>
              </a:highlight>
            </a:endParaRPr>
          </a:p>
        </p:txBody>
      </p:sp>
      <p:pic>
        <p:nvPicPr>
          <p:cNvPr id="6" name="Picture 6">
            <a:extLst>
              <a:ext uri="{FF2B5EF4-FFF2-40B4-BE49-F238E27FC236}">
                <a16:creationId xmlns:a16="http://schemas.microsoft.com/office/drawing/2014/main" id="{C7FF7A4C-BAB8-9C27-D0C0-2CDE4FE6B3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3331" b="4715"/>
          <a:stretch/>
        </p:blipFill>
        <p:spPr bwMode="auto">
          <a:xfrm>
            <a:off x="9422481" y="304804"/>
            <a:ext cx="2629039" cy="3026142"/>
          </a:xfrm>
          <a:prstGeom prst="rect">
            <a:avLst/>
          </a:prstGeom>
          <a:ln>
            <a:noFill/>
          </a:ln>
          <a:effectLst>
            <a:softEdge rad="0"/>
          </a:effectLst>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BCD34B44-4C1E-2C06-D564-326FF79CA2A4}"/>
              </a:ext>
            </a:extLst>
          </p:cNvPr>
          <p:cNvCxnSpPr>
            <a:cxnSpLocks/>
          </p:cNvCxnSpPr>
          <p:nvPr/>
        </p:nvCxnSpPr>
        <p:spPr>
          <a:xfrm>
            <a:off x="11788877" y="2227452"/>
            <a:ext cx="167152" cy="1317940"/>
          </a:xfrm>
          <a:prstGeom prst="line">
            <a:avLst/>
          </a:prstGeom>
          <a:ln w="3175"/>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DF6461EE-69A3-60EA-1B40-7AB9B980D4EC}"/>
              </a:ext>
            </a:extLst>
          </p:cNvPr>
          <p:cNvCxnSpPr>
            <a:cxnSpLocks/>
          </p:cNvCxnSpPr>
          <p:nvPr/>
        </p:nvCxnSpPr>
        <p:spPr>
          <a:xfrm flipH="1">
            <a:off x="8967023" y="2238592"/>
            <a:ext cx="2821854" cy="1306800"/>
          </a:xfrm>
          <a:prstGeom prst="line">
            <a:avLst/>
          </a:prstGeom>
          <a:ln w="3175"/>
        </p:spPr>
        <p:style>
          <a:lnRef idx="2">
            <a:schemeClr val="dk1"/>
          </a:lnRef>
          <a:fillRef idx="0">
            <a:schemeClr val="dk1"/>
          </a:fillRef>
          <a:effectRef idx="1">
            <a:schemeClr val="dk1"/>
          </a:effectRef>
          <a:fontRef idx="minor">
            <a:schemeClr val="tx1"/>
          </a:fontRef>
        </p:style>
      </p:cxnSp>
      <p:pic>
        <p:nvPicPr>
          <p:cNvPr id="11" name="Picture 10">
            <a:extLst>
              <a:ext uri="{FF2B5EF4-FFF2-40B4-BE49-F238E27FC236}">
                <a16:creationId xmlns:a16="http://schemas.microsoft.com/office/drawing/2014/main" id="{F914C950-4AB7-0DFA-D7FE-A08F7DA1C9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8845" y="3435489"/>
            <a:ext cx="3442676" cy="2102397"/>
          </a:xfrm>
          <a:prstGeom prst="rect">
            <a:avLst/>
          </a:prstGeom>
        </p:spPr>
      </p:pic>
      <p:pic>
        <p:nvPicPr>
          <p:cNvPr id="12" name="Picture 11">
            <a:extLst>
              <a:ext uri="{FF2B5EF4-FFF2-40B4-BE49-F238E27FC236}">
                <a16:creationId xmlns:a16="http://schemas.microsoft.com/office/drawing/2014/main" id="{7237ED3B-DF1D-FAC2-7D7E-BAA8D351955C}"/>
              </a:ext>
            </a:extLst>
          </p:cNvPr>
          <p:cNvPicPr>
            <a:picLocks noChangeAspect="1"/>
          </p:cNvPicPr>
          <p:nvPr/>
        </p:nvPicPr>
        <p:blipFill>
          <a:blip r:embed="rId5"/>
          <a:stretch>
            <a:fillRect/>
          </a:stretch>
        </p:blipFill>
        <p:spPr>
          <a:xfrm>
            <a:off x="7053510" y="71423"/>
            <a:ext cx="2294255" cy="3267075"/>
          </a:xfrm>
          <a:prstGeom prst="rect">
            <a:avLst/>
          </a:prstGeom>
        </p:spPr>
      </p:pic>
      <p:cxnSp>
        <p:nvCxnSpPr>
          <p:cNvPr id="16" name="Straight Connector 15">
            <a:extLst>
              <a:ext uri="{FF2B5EF4-FFF2-40B4-BE49-F238E27FC236}">
                <a16:creationId xmlns:a16="http://schemas.microsoft.com/office/drawing/2014/main" id="{2DAE234A-9128-0EEF-B2EE-30B9777DF383}"/>
              </a:ext>
            </a:extLst>
          </p:cNvPr>
          <p:cNvCxnSpPr>
            <a:cxnSpLocks/>
          </p:cNvCxnSpPr>
          <p:nvPr/>
        </p:nvCxnSpPr>
        <p:spPr>
          <a:xfrm>
            <a:off x="9328101" y="207813"/>
            <a:ext cx="577899" cy="1460120"/>
          </a:xfrm>
          <a:prstGeom prst="line">
            <a:avLst/>
          </a:prstGeom>
          <a:ln w="3175"/>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692E62B3-2C97-8893-4502-395CCA8B696C}"/>
              </a:ext>
            </a:extLst>
          </p:cNvPr>
          <p:cNvCxnSpPr>
            <a:cxnSpLocks/>
          </p:cNvCxnSpPr>
          <p:nvPr/>
        </p:nvCxnSpPr>
        <p:spPr>
          <a:xfrm flipH="1">
            <a:off x="9328101" y="1667933"/>
            <a:ext cx="577899" cy="1660733"/>
          </a:xfrm>
          <a:prstGeom prst="line">
            <a:avLst/>
          </a:prstGeom>
          <a:ln w="3175"/>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1D25C86F-4192-C49F-3A39-F8F5CC5A60A9}"/>
              </a:ext>
            </a:extLst>
          </p:cNvPr>
          <p:cNvSpPr txBox="1"/>
          <p:nvPr/>
        </p:nvSpPr>
        <p:spPr>
          <a:xfrm>
            <a:off x="7033847" y="5751871"/>
            <a:ext cx="5158153" cy="738664"/>
          </a:xfrm>
          <a:prstGeom prst="rect">
            <a:avLst/>
          </a:prstGeom>
          <a:noFill/>
        </p:spPr>
        <p:txBody>
          <a:bodyPr wrap="square" rtlCol="0">
            <a:spAutoFit/>
          </a:bodyPr>
          <a:lstStyle/>
          <a:p>
            <a:r>
              <a:rPr lang="en-GB" sz="1400" b="1" noProof="0" dirty="0"/>
              <a:t>Figure 1.</a:t>
            </a:r>
            <a:r>
              <a:rPr lang="en-GB" sz="1400" noProof="0" dirty="0"/>
              <a:t> Studied agroforestry sites in Denmark. </a:t>
            </a:r>
          </a:p>
          <a:p>
            <a:r>
              <a:rPr lang="en-GB" sz="1400" noProof="0" dirty="0"/>
              <a:t>(a) Apple AF (Halfdan Jørgensen 2023).</a:t>
            </a:r>
          </a:p>
          <a:p>
            <a:r>
              <a:rPr lang="en-GB" sz="1400" noProof="0" dirty="0"/>
              <a:t>(b) SRC AF.</a:t>
            </a:r>
          </a:p>
        </p:txBody>
      </p:sp>
      <p:sp>
        <p:nvSpPr>
          <p:cNvPr id="28" name="TextBox 27">
            <a:extLst>
              <a:ext uri="{FF2B5EF4-FFF2-40B4-BE49-F238E27FC236}">
                <a16:creationId xmlns:a16="http://schemas.microsoft.com/office/drawing/2014/main" id="{96B9000B-8C12-0B06-73A0-8F791E7DEBBF}"/>
              </a:ext>
            </a:extLst>
          </p:cNvPr>
          <p:cNvSpPr txBox="1"/>
          <p:nvPr/>
        </p:nvSpPr>
        <p:spPr>
          <a:xfrm>
            <a:off x="7033846" y="109487"/>
            <a:ext cx="442172" cy="369332"/>
          </a:xfrm>
          <a:prstGeom prst="rect">
            <a:avLst/>
          </a:prstGeom>
          <a:noFill/>
        </p:spPr>
        <p:txBody>
          <a:bodyPr wrap="none" rtlCol="0">
            <a:spAutoFit/>
          </a:bodyPr>
          <a:lstStyle/>
          <a:p>
            <a:r>
              <a:rPr lang="en-GB" b="1" noProof="0" dirty="0"/>
              <a:t>(a)</a:t>
            </a:r>
          </a:p>
        </p:txBody>
      </p:sp>
      <p:sp>
        <p:nvSpPr>
          <p:cNvPr id="29" name="TextBox 28">
            <a:extLst>
              <a:ext uri="{FF2B5EF4-FFF2-40B4-BE49-F238E27FC236}">
                <a16:creationId xmlns:a16="http://schemas.microsoft.com/office/drawing/2014/main" id="{BA41BD5C-580C-BDD5-EC8D-9A498ECA0E11}"/>
              </a:ext>
            </a:extLst>
          </p:cNvPr>
          <p:cNvSpPr txBox="1"/>
          <p:nvPr/>
        </p:nvSpPr>
        <p:spPr>
          <a:xfrm>
            <a:off x="8621757" y="5119041"/>
            <a:ext cx="453970" cy="369332"/>
          </a:xfrm>
          <a:prstGeom prst="rect">
            <a:avLst/>
          </a:prstGeom>
          <a:noFill/>
        </p:spPr>
        <p:txBody>
          <a:bodyPr wrap="none" rtlCol="0">
            <a:spAutoFit/>
          </a:bodyPr>
          <a:lstStyle/>
          <a:p>
            <a:r>
              <a:rPr lang="en-GB" b="1" noProof="0" dirty="0">
                <a:solidFill>
                  <a:schemeClr val="bg1"/>
                </a:solidFill>
              </a:rPr>
              <a:t>(b)</a:t>
            </a:r>
          </a:p>
        </p:txBody>
      </p:sp>
      <p:sp>
        <p:nvSpPr>
          <p:cNvPr id="4" name="Arrow: Down 3">
            <a:extLst>
              <a:ext uri="{FF2B5EF4-FFF2-40B4-BE49-F238E27FC236}">
                <a16:creationId xmlns:a16="http://schemas.microsoft.com/office/drawing/2014/main" id="{44D70139-C725-E2AB-AA9D-7D775D62EBC9}"/>
              </a:ext>
            </a:extLst>
          </p:cNvPr>
          <p:cNvSpPr/>
          <p:nvPr/>
        </p:nvSpPr>
        <p:spPr>
          <a:xfrm rot="10800000">
            <a:off x="8355858" y="3130411"/>
            <a:ext cx="186715" cy="29223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0301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AA7DD-8C9E-7668-9ED3-789F0BC01CBC}"/>
              </a:ext>
            </a:extLst>
          </p:cNvPr>
          <p:cNvSpPr>
            <a:spLocks noGrp="1"/>
          </p:cNvSpPr>
          <p:nvPr>
            <p:ph type="title"/>
          </p:nvPr>
        </p:nvSpPr>
        <p:spPr>
          <a:xfrm>
            <a:off x="363793" y="255638"/>
            <a:ext cx="10515600" cy="862542"/>
          </a:xfrm>
        </p:spPr>
        <p:txBody>
          <a:bodyPr/>
          <a:lstStyle/>
          <a:p>
            <a:r>
              <a:rPr lang="en-GB" noProof="0" dirty="0"/>
              <a:t>Methods: economic modelling</a:t>
            </a:r>
          </a:p>
        </p:txBody>
      </p:sp>
      <p:sp>
        <p:nvSpPr>
          <p:cNvPr id="3" name="Content Placeholder 2">
            <a:extLst>
              <a:ext uri="{FF2B5EF4-FFF2-40B4-BE49-F238E27FC236}">
                <a16:creationId xmlns:a16="http://schemas.microsoft.com/office/drawing/2014/main" id="{2828BB83-23D5-8A2A-EE83-A61B5E5D922E}"/>
              </a:ext>
            </a:extLst>
          </p:cNvPr>
          <p:cNvSpPr>
            <a:spLocks noGrp="1"/>
          </p:cNvSpPr>
          <p:nvPr>
            <p:ph idx="1"/>
          </p:nvPr>
        </p:nvSpPr>
        <p:spPr>
          <a:xfrm>
            <a:off x="458429" y="1677749"/>
            <a:ext cx="11275142" cy="2019179"/>
          </a:xfrm>
        </p:spPr>
        <p:txBody>
          <a:bodyPr>
            <a:noAutofit/>
          </a:bodyPr>
          <a:lstStyle/>
          <a:p>
            <a:r>
              <a:rPr lang="en-GB" sz="1600" dirty="0"/>
              <a:t>E</a:t>
            </a:r>
            <a:r>
              <a:rPr lang="en-GB" sz="1600" noProof="0" dirty="0" err="1"/>
              <a:t>xcel</a:t>
            </a:r>
            <a:r>
              <a:rPr lang="en-GB" sz="1600" dirty="0"/>
              <a:t> </a:t>
            </a:r>
            <a:r>
              <a:rPr lang="en-GB" sz="1600" noProof="0" dirty="0"/>
              <a:t>model to quantify whole life cycle of the systems at the field-scale.</a:t>
            </a:r>
          </a:p>
          <a:p>
            <a:pPr lvl="1"/>
            <a:r>
              <a:rPr lang="en-GB" sz="1600" b="1" dirty="0"/>
              <a:t>C</a:t>
            </a:r>
            <a:r>
              <a:rPr lang="en-GB" sz="1600" b="1" noProof="0" dirty="0"/>
              <a:t>ash flows: </a:t>
            </a:r>
            <a:r>
              <a:rPr lang="en-GB" sz="1600" noProof="0" dirty="0"/>
              <a:t>Inputs, outputs, subsidies, machinery use (consumption, </a:t>
            </a:r>
            <a:r>
              <a:rPr lang="en-GB" sz="1600" dirty="0"/>
              <a:t>maintenance and </a:t>
            </a:r>
            <a:r>
              <a:rPr lang="en-GB" sz="1600" noProof="0" dirty="0"/>
              <a:t>depreciation), management operations.</a:t>
            </a:r>
          </a:p>
          <a:p>
            <a:pPr lvl="1"/>
            <a:r>
              <a:rPr lang="en-GB" sz="1600" b="1" dirty="0"/>
              <a:t>Complete l</a:t>
            </a:r>
            <a:r>
              <a:rPr lang="en-GB" sz="1600" b="1" noProof="0" dirty="0" err="1"/>
              <a:t>ife</a:t>
            </a:r>
            <a:r>
              <a:rPr lang="en-GB" sz="1600" b="1" noProof="0" dirty="0"/>
              <a:t> cycle:</a:t>
            </a:r>
            <a:r>
              <a:rPr lang="en-GB" sz="1600" noProof="0" dirty="0"/>
              <a:t> Soil preparation, planting and sowing, input application, pruning, harvesting.</a:t>
            </a:r>
          </a:p>
          <a:p>
            <a:pPr lvl="1"/>
            <a:r>
              <a:rPr lang="en-GB" sz="1600" b="1" noProof="0" dirty="0"/>
              <a:t>No fixed establishment costs</a:t>
            </a:r>
            <a:r>
              <a:rPr lang="en-GB" sz="1600" noProof="0" dirty="0"/>
              <a:t>: machinery costs incurred at use.</a:t>
            </a:r>
          </a:p>
          <a:p>
            <a:r>
              <a:rPr lang="en-GB" sz="1600" dirty="0"/>
              <a:t>Economic data: collected from interviews and from Danish open sources for agricultural management.</a:t>
            </a:r>
          </a:p>
          <a:p>
            <a:endParaRPr lang="en-GB" sz="1600" noProof="0" dirty="0">
              <a:highlight>
                <a:srgbClr val="FFFF00"/>
              </a:highlight>
            </a:endParaRPr>
          </a:p>
        </p:txBody>
      </p:sp>
    </p:spTree>
    <p:extLst>
      <p:ext uri="{BB962C8B-B14F-4D97-AF65-F5344CB8AC3E}">
        <p14:creationId xmlns:p14="http://schemas.microsoft.com/office/powerpoint/2010/main" val="2023131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1C8CB-6776-0C26-3992-7387B3786D03}"/>
              </a:ext>
            </a:extLst>
          </p:cNvPr>
          <p:cNvSpPr>
            <a:spLocks noGrp="1"/>
          </p:cNvSpPr>
          <p:nvPr>
            <p:ph type="title"/>
          </p:nvPr>
        </p:nvSpPr>
        <p:spPr>
          <a:xfrm>
            <a:off x="304800" y="275304"/>
            <a:ext cx="10515600" cy="815974"/>
          </a:xfrm>
        </p:spPr>
        <p:txBody>
          <a:bodyPr/>
          <a:lstStyle/>
          <a:p>
            <a:r>
              <a:rPr lang="en-GB" dirty="0"/>
              <a:t>Methods: variability assumptions</a:t>
            </a:r>
          </a:p>
        </p:txBody>
      </p:sp>
      <p:sp>
        <p:nvSpPr>
          <p:cNvPr id="3" name="Content Placeholder 2">
            <a:extLst>
              <a:ext uri="{FF2B5EF4-FFF2-40B4-BE49-F238E27FC236}">
                <a16:creationId xmlns:a16="http://schemas.microsoft.com/office/drawing/2014/main" id="{402E6F0B-0F9E-0786-B35D-302B2E06FA12}"/>
              </a:ext>
            </a:extLst>
          </p:cNvPr>
          <p:cNvSpPr>
            <a:spLocks noGrp="1"/>
          </p:cNvSpPr>
          <p:nvPr>
            <p:ph idx="1"/>
          </p:nvPr>
        </p:nvSpPr>
        <p:spPr>
          <a:xfrm>
            <a:off x="838200" y="1238506"/>
            <a:ext cx="10515600" cy="2841881"/>
          </a:xfrm>
        </p:spPr>
        <p:txBody>
          <a:bodyPr>
            <a:normAutofit lnSpcReduction="10000"/>
          </a:bodyPr>
          <a:lstStyle/>
          <a:p>
            <a:r>
              <a:rPr lang="en-GB" sz="1600" b="1" dirty="0"/>
              <a:t>Internal (expected) uncertainty </a:t>
            </a:r>
            <a:r>
              <a:rPr lang="en-GB" sz="1600" dirty="0"/>
              <a:t>represents </a:t>
            </a:r>
            <a:r>
              <a:rPr lang="en-GB" sz="1600" b="1" dirty="0"/>
              <a:t>typical minor annual variability </a:t>
            </a:r>
            <a:r>
              <a:rPr lang="en-GB" sz="1600" dirty="0"/>
              <a:t>associated with normal market and yield fluctuations.</a:t>
            </a:r>
          </a:p>
          <a:p>
            <a:pPr lvl="1"/>
            <a:r>
              <a:rPr lang="en-GB" sz="1600" b="1" dirty="0"/>
              <a:t>Normally distributed within the variability ranges (Table)</a:t>
            </a:r>
            <a:r>
              <a:rPr lang="en-GB" sz="1600" dirty="0"/>
              <a:t>.</a:t>
            </a:r>
          </a:p>
          <a:p>
            <a:r>
              <a:rPr lang="en-GB" sz="1600" b="1" dirty="0"/>
              <a:t>External (unexpected) risks</a:t>
            </a:r>
            <a:r>
              <a:rPr lang="en-GB" sz="1600" dirty="0"/>
              <a:t> reflects </a:t>
            </a:r>
            <a:r>
              <a:rPr lang="en-GB" sz="1600" b="1" dirty="0"/>
              <a:t>low‑probability, high‑impact events</a:t>
            </a:r>
            <a:r>
              <a:rPr lang="en-GB" sz="1600" dirty="0"/>
              <a:t>. </a:t>
            </a:r>
          </a:p>
          <a:p>
            <a:pPr lvl="1"/>
            <a:r>
              <a:rPr lang="en-GB" sz="1600" dirty="0"/>
              <a:t>Represented using a </a:t>
            </a:r>
            <a:r>
              <a:rPr lang="en-GB" sz="1600" b="1" dirty="0"/>
              <a:t>Bernoulli distribution </a:t>
            </a:r>
            <a:r>
              <a:rPr lang="en-GB" sz="1600" dirty="0"/>
              <a:t>(probability that a risk event occurs).</a:t>
            </a:r>
            <a:endParaRPr lang="en-GB" sz="1600" dirty="0">
              <a:highlight>
                <a:srgbClr val="FFFF00"/>
              </a:highlight>
            </a:endParaRPr>
          </a:p>
          <a:p>
            <a:pPr lvl="1"/>
            <a:r>
              <a:rPr lang="en-GB" sz="1600" dirty="0"/>
              <a:t>In the climate change scenario, we simulated a </a:t>
            </a:r>
            <a:r>
              <a:rPr lang="en-GB" sz="1600" b="1" dirty="0"/>
              <a:t>33% probability of an extreme weather event reducing yields by 50% in the CMC</a:t>
            </a:r>
            <a:r>
              <a:rPr lang="en-GB" sz="1600" dirty="0"/>
              <a:t>, while assuming a </a:t>
            </a:r>
            <a:r>
              <a:rPr lang="en-GB" sz="1600" b="1" dirty="0"/>
              <a:t>smaller impact on the organic AF systems (crop: −33%, tree: −17%). </a:t>
            </a:r>
          </a:p>
          <a:p>
            <a:r>
              <a:rPr lang="en-GB" sz="1600" b="1" dirty="0"/>
              <a:t>Monte-Carlo modelling approach </a:t>
            </a:r>
            <a:r>
              <a:rPr lang="en-GB" sz="1600" dirty="0"/>
              <a:t>incorporating both internal (expected) and external (unexpected) uncertainty.</a:t>
            </a:r>
          </a:p>
          <a:p>
            <a:r>
              <a:rPr lang="en-GB" sz="1600" dirty="0"/>
              <a:t>Variability and risk data: sourced from Eurostat (prices) and literature (yields). </a:t>
            </a:r>
          </a:p>
          <a:p>
            <a:pPr lvl="1"/>
            <a:endParaRPr lang="en-GB" sz="1600" dirty="0"/>
          </a:p>
        </p:txBody>
      </p:sp>
    </p:spTree>
    <p:extLst>
      <p:ext uri="{BB962C8B-B14F-4D97-AF65-F5344CB8AC3E}">
        <p14:creationId xmlns:p14="http://schemas.microsoft.com/office/powerpoint/2010/main" val="3939844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F7F971E-B4EB-8EF3-D1E0-B5F258A67E66}"/>
              </a:ext>
            </a:extLst>
          </p:cNvPr>
          <p:cNvGraphicFramePr>
            <a:graphicFrameLocks noGrp="1"/>
          </p:cNvGraphicFramePr>
          <p:nvPr>
            <p:extLst>
              <p:ext uri="{D42A27DB-BD31-4B8C-83A1-F6EECF244321}">
                <p14:modId xmlns:p14="http://schemas.microsoft.com/office/powerpoint/2010/main" val="1620828151"/>
              </p:ext>
            </p:extLst>
          </p:nvPr>
        </p:nvGraphicFramePr>
        <p:xfrm>
          <a:off x="0" y="80210"/>
          <a:ext cx="12192000" cy="6736080"/>
        </p:xfrm>
        <a:graphic>
          <a:graphicData uri="http://schemas.openxmlformats.org/drawingml/2006/table">
            <a:tbl>
              <a:tblPr firstRow="1" firstCol="1" bandRow="1">
                <a:tableStyleId>{B301B821-A1FF-4177-AEE7-76D212191A09}</a:tableStyleId>
              </a:tblPr>
              <a:tblGrid>
                <a:gridCol w="7697972">
                  <a:extLst>
                    <a:ext uri="{9D8B030D-6E8A-4147-A177-3AD203B41FA5}">
                      <a16:colId xmlns:a16="http://schemas.microsoft.com/office/drawing/2014/main" val="3241352816"/>
                    </a:ext>
                  </a:extLst>
                </a:gridCol>
                <a:gridCol w="2711302">
                  <a:extLst>
                    <a:ext uri="{9D8B030D-6E8A-4147-A177-3AD203B41FA5}">
                      <a16:colId xmlns:a16="http://schemas.microsoft.com/office/drawing/2014/main" val="2639929450"/>
                    </a:ext>
                  </a:extLst>
                </a:gridCol>
                <a:gridCol w="1782726">
                  <a:extLst>
                    <a:ext uri="{9D8B030D-6E8A-4147-A177-3AD203B41FA5}">
                      <a16:colId xmlns:a16="http://schemas.microsoft.com/office/drawing/2014/main" val="1980943458"/>
                    </a:ext>
                  </a:extLst>
                </a:gridCol>
              </a:tblGrid>
              <a:tr h="162146">
                <a:tc>
                  <a:txBody>
                    <a:bodyPr/>
                    <a:lstStyle/>
                    <a:p>
                      <a:pPr>
                        <a:buNone/>
                      </a:pPr>
                      <a:r>
                        <a:rPr lang="en-GB" sz="1700" dirty="0">
                          <a:effectLst/>
                        </a:rPr>
                        <a:t>Parameter</a:t>
                      </a:r>
                      <a:endParaRPr lang="en-GB" sz="17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a:txBody>
                    <a:bodyPr/>
                    <a:lstStyle/>
                    <a:p>
                      <a:pPr algn="ctr">
                        <a:buNone/>
                      </a:pPr>
                      <a:r>
                        <a:rPr lang="en-GB" sz="1700">
                          <a:effectLst/>
                        </a:rPr>
                        <a:t>Quantities (%)</a:t>
                      </a:r>
                      <a:endParaRPr lang="en-GB" sz="17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a:txBody>
                    <a:bodyPr/>
                    <a:lstStyle/>
                    <a:p>
                      <a:pPr algn="ctr">
                        <a:buNone/>
                      </a:pPr>
                      <a:r>
                        <a:rPr lang="en-GB" sz="1700">
                          <a:effectLst/>
                        </a:rPr>
                        <a:t>Price (%)</a:t>
                      </a:r>
                      <a:endParaRPr lang="en-GB" sz="17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extLst>
                  <a:ext uri="{0D108BD9-81ED-4DB2-BD59-A6C34878D82A}">
                    <a16:rowId xmlns:a16="http://schemas.microsoft.com/office/drawing/2014/main" val="3983581878"/>
                  </a:ext>
                </a:extLst>
              </a:tr>
              <a:tr h="162146">
                <a:tc>
                  <a:txBody>
                    <a:bodyPr/>
                    <a:lstStyle/>
                    <a:p>
                      <a:pPr>
                        <a:buNone/>
                      </a:pPr>
                      <a:r>
                        <a:rPr lang="en-GB" sz="1700" dirty="0">
                          <a:solidFill>
                            <a:schemeClr val="bg1"/>
                          </a:solidFill>
                          <a:effectLst/>
                        </a:rPr>
                        <a:t>Inputs</a:t>
                      </a:r>
                      <a:endParaRPr lang="en-GB" sz="1700" dirty="0">
                        <a:solidFill>
                          <a:schemeClr val="bg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solidFill>
                      <a:srgbClr val="00B0F0"/>
                    </a:solidFill>
                  </a:tcPr>
                </a:tc>
                <a:tc>
                  <a:txBody>
                    <a:bodyPr/>
                    <a:lstStyle/>
                    <a:p>
                      <a:pPr algn="ctr">
                        <a:buNone/>
                      </a:pPr>
                      <a:r>
                        <a:rPr lang="en-GB" sz="1700" dirty="0">
                          <a:solidFill>
                            <a:schemeClr val="bg1"/>
                          </a:solidFill>
                          <a:effectLst/>
                        </a:rPr>
                        <a:t> </a:t>
                      </a:r>
                      <a:endParaRPr lang="en-GB" sz="1700" dirty="0">
                        <a:solidFill>
                          <a:schemeClr val="bg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solidFill>
                      <a:srgbClr val="00B0F0"/>
                    </a:solidFill>
                  </a:tcPr>
                </a:tc>
                <a:tc>
                  <a:txBody>
                    <a:bodyPr/>
                    <a:lstStyle/>
                    <a:p>
                      <a:pPr algn="ctr">
                        <a:buNone/>
                      </a:pPr>
                      <a:r>
                        <a:rPr lang="en-GB" sz="1700" dirty="0">
                          <a:solidFill>
                            <a:schemeClr val="bg1"/>
                          </a:solidFill>
                          <a:effectLst/>
                        </a:rPr>
                        <a:t> </a:t>
                      </a:r>
                      <a:endParaRPr lang="en-GB" sz="1700" dirty="0">
                        <a:solidFill>
                          <a:schemeClr val="bg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solidFill>
                      <a:srgbClr val="00B0F0"/>
                    </a:solidFill>
                  </a:tcPr>
                </a:tc>
                <a:extLst>
                  <a:ext uri="{0D108BD9-81ED-4DB2-BD59-A6C34878D82A}">
                    <a16:rowId xmlns:a16="http://schemas.microsoft.com/office/drawing/2014/main" val="2892350053"/>
                  </a:ext>
                </a:extLst>
              </a:tr>
              <a:tr h="162146">
                <a:tc>
                  <a:txBody>
                    <a:bodyPr/>
                    <a:lstStyle/>
                    <a:p>
                      <a:pPr>
                        <a:buNone/>
                      </a:pPr>
                      <a:r>
                        <a:rPr lang="en-GB" sz="1700" b="0" dirty="0">
                          <a:solidFill>
                            <a:sysClr val="windowText" lastClr="000000"/>
                          </a:solidFill>
                          <a:effectLst/>
                        </a:rPr>
                        <a:t>Seeds</a:t>
                      </a:r>
                      <a:endParaRPr lang="en-GB" sz="1700" b="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a:txBody>
                    <a:bodyPr/>
                    <a:lstStyle/>
                    <a:p>
                      <a:pPr algn="ctr">
                        <a:buNone/>
                      </a:pPr>
                      <a:r>
                        <a:rPr lang="en-GB" sz="1700" dirty="0">
                          <a:effectLst/>
                        </a:rPr>
                        <a:t>0</a:t>
                      </a:r>
                      <a:endParaRPr lang="en-GB" sz="17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a:txBody>
                    <a:bodyPr/>
                    <a:lstStyle/>
                    <a:p>
                      <a:pPr algn="ctr">
                        <a:buNone/>
                      </a:pPr>
                      <a:r>
                        <a:rPr lang="en-GB" sz="1700" dirty="0">
                          <a:effectLst/>
                        </a:rPr>
                        <a:t>4</a:t>
                      </a:r>
                      <a:endParaRPr lang="en-GB" sz="17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extLst>
                  <a:ext uri="{0D108BD9-81ED-4DB2-BD59-A6C34878D82A}">
                    <a16:rowId xmlns:a16="http://schemas.microsoft.com/office/drawing/2014/main" val="4068587317"/>
                  </a:ext>
                </a:extLst>
              </a:tr>
              <a:tr h="162146">
                <a:tc>
                  <a:txBody>
                    <a:bodyPr/>
                    <a:lstStyle/>
                    <a:p>
                      <a:pPr>
                        <a:buNone/>
                      </a:pPr>
                      <a:r>
                        <a:rPr lang="en-GB" sz="1700" b="0" dirty="0">
                          <a:solidFill>
                            <a:sysClr val="windowText" lastClr="000000"/>
                          </a:solidFill>
                          <a:effectLst/>
                        </a:rPr>
                        <a:t>Rootstocks</a:t>
                      </a:r>
                      <a:endParaRPr lang="en-GB" sz="1700" b="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a:txBody>
                    <a:bodyPr/>
                    <a:lstStyle/>
                    <a:p>
                      <a:pPr algn="ctr">
                        <a:buNone/>
                      </a:pPr>
                      <a:r>
                        <a:rPr lang="en-GB" sz="1700" dirty="0">
                          <a:effectLst/>
                        </a:rPr>
                        <a:t>0</a:t>
                      </a:r>
                      <a:endParaRPr lang="en-GB" sz="17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a:txBody>
                    <a:bodyPr/>
                    <a:lstStyle/>
                    <a:p>
                      <a:pPr algn="ctr">
                        <a:buNone/>
                      </a:pPr>
                      <a:r>
                        <a:rPr lang="en-GB" sz="1700" dirty="0">
                          <a:effectLst/>
                        </a:rPr>
                        <a:t>4</a:t>
                      </a:r>
                      <a:endParaRPr lang="en-GB" sz="17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extLst>
                  <a:ext uri="{0D108BD9-81ED-4DB2-BD59-A6C34878D82A}">
                    <a16:rowId xmlns:a16="http://schemas.microsoft.com/office/drawing/2014/main" val="1137607622"/>
                  </a:ext>
                </a:extLst>
              </a:tr>
              <a:tr h="162146">
                <a:tc>
                  <a:txBody>
                    <a:bodyPr/>
                    <a:lstStyle/>
                    <a:p>
                      <a:pPr>
                        <a:buNone/>
                      </a:pPr>
                      <a:r>
                        <a:rPr lang="en-GB" sz="1700" b="0" dirty="0">
                          <a:solidFill>
                            <a:sysClr val="windowText" lastClr="000000"/>
                          </a:solidFill>
                          <a:effectLst/>
                        </a:rPr>
                        <a:t>Organic fertilisers (manure)</a:t>
                      </a:r>
                      <a:endParaRPr lang="en-GB" sz="1700" b="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a:txBody>
                    <a:bodyPr/>
                    <a:lstStyle/>
                    <a:p>
                      <a:pPr algn="ctr">
                        <a:buNone/>
                      </a:pPr>
                      <a:r>
                        <a:rPr lang="en-GB" sz="1700" dirty="0">
                          <a:effectLst/>
                        </a:rPr>
                        <a:t>10</a:t>
                      </a:r>
                      <a:endParaRPr lang="en-GB" sz="17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a:txBody>
                    <a:bodyPr/>
                    <a:lstStyle/>
                    <a:p>
                      <a:pPr algn="ctr">
                        <a:buNone/>
                      </a:pPr>
                      <a:r>
                        <a:rPr lang="en-GB" sz="1700" dirty="0">
                          <a:effectLst/>
                        </a:rPr>
                        <a:t>4</a:t>
                      </a:r>
                      <a:endParaRPr lang="en-GB" sz="17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extLst>
                  <a:ext uri="{0D108BD9-81ED-4DB2-BD59-A6C34878D82A}">
                    <a16:rowId xmlns:a16="http://schemas.microsoft.com/office/drawing/2014/main" val="2407594147"/>
                  </a:ext>
                </a:extLst>
              </a:tr>
              <a:tr h="162146">
                <a:tc>
                  <a:txBody>
                    <a:bodyPr/>
                    <a:lstStyle/>
                    <a:p>
                      <a:pPr>
                        <a:buNone/>
                      </a:pPr>
                      <a:r>
                        <a:rPr lang="en-GB" sz="1700" b="0" dirty="0">
                          <a:solidFill>
                            <a:sysClr val="windowText" lastClr="000000"/>
                          </a:solidFill>
                          <a:effectLst/>
                        </a:rPr>
                        <a:t>Lime</a:t>
                      </a:r>
                      <a:endParaRPr lang="en-GB" sz="1700" b="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a:txBody>
                    <a:bodyPr/>
                    <a:lstStyle/>
                    <a:p>
                      <a:pPr algn="ctr">
                        <a:buNone/>
                      </a:pPr>
                      <a:r>
                        <a:rPr lang="en-GB" sz="1700" dirty="0">
                          <a:effectLst/>
                        </a:rPr>
                        <a:t>10</a:t>
                      </a:r>
                      <a:endParaRPr lang="en-GB" sz="17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a:txBody>
                    <a:bodyPr/>
                    <a:lstStyle/>
                    <a:p>
                      <a:pPr algn="ctr">
                        <a:buNone/>
                      </a:pPr>
                      <a:r>
                        <a:rPr lang="en-GB" sz="1700" dirty="0">
                          <a:effectLst/>
                        </a:rPr>
                        <a:t>4</a:t>
                      </a:r>
                      <a:endParaRPr lang="en-GB" sz="17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extLst>
                  <a:ext uri="{0D108BD9-81ED-4DB2-BD59-A6C34878D82A}">
                    <a16:rowId xmlns:a16="http://schemas.microsoft.com/office/drawing/2014/main" val="240285440"/>
                  </a:ext>
                </a:extLst>
              </a:tr>
              <a:tr h="162146">
                <a:tc>
                  <a:txBody>
                    <a:bodyPr/>
                    <a:lstStyle/>
                    <a:p>
                      <a:pPr>
                        <a:buNone/>
                      </a:pPr>
                      <a:r>
                        <a:rPr lang="en-GB" sz="1700" b="0" dirty="0">
                          <a:solidFill>
                            <a:sysClr val="windowText" lastClr="000000"/>
                          </a:solidFill>
                          <a:effectLst/>
                        </a:rPr>
                        <a:t>Inorganic fertilisers</a:t>
                      </a:r>
                      <a:endParaRPr lang="en-GB" sz="1700" b="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a:txBody>
                    <a:bodyPr/>
                    <a:lstStyle/>
                    <a:p>
                      <a:pPr algn="ctr">
                        <a:buNone/>
                      </a:pPr>
                      <a:r>
                        <a:rPr lang="en-GB" sz="1700" dirty="0">
                          <a:effectLst/>
                        </a:rPr>
                        <a:t>10</a:t>
                      </a:r>
                      <a:endParaRPr lang="en-GB" sz="17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a:txBody>
                    <a:bodyPr/>
                    <a:lstStyle/>
                    <a:p>
                      <a:pPr algn="ctr">
                        <a:buNone/>
                      </a:pPr>
                      <a:r>
                        <a:rPr lang="en-GB" sz="1700" b="1" dirty="0">
                          <a:effectLst/>
                        </a:rPr>
                        <a:t>16</a:t>
                      </a:r>
                      <a:endParaRPr lang="en-GB" sz="1700" b="1"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extLst>
                  <a:ext uri="{0D108BD9-81ED-4DB2-BD59-A6C34878D82A}">
                    <a16:rowId xmlns:a16="http://schemas.microsoft.com/office/drawing/2014/main" val="53608038"/>
                  </a:ext>
                </a:extLst>
              </a:tr>
              <a:tr h="188806">
                <a:tc>
                  <a:txBody>
                    <a:bodyPr/>
                    <a:lstStyle/>
                    <a:p>
                      <a:pPr>
                        <a:buNone/>
                      </a:pPr>
                      <a:r>
                        <a:rPr lang="en-GB" sz="1700" b="0" dirty="0">
                          <a:solidFill>
                            <a:sysClr val="windowText" lastClr="000000"/>
                          </a:solidFill>
                          <a:effectLst/>
                        </a:rPr>
                        <a:t>Pesticides and adjuvant additives</a:t>
                      </a:r>
                      <a:endParaRPr lang="en-GB" sz="1700" b="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a:txBody>
                    <a:bodyPr/>
                    <a:lstStyle/>
                    <a:p>
                      <a:pPr algn="ctr">
                        <a:buNone/>
                      </a:pPr>
                      <a:r>
                        <a:rPr lang="en-GB" sz="1700" dirty="0">
                          <a:effectLst/>
                        </a:rPr>
                        <a:t>10</a:t>
                      </a:r>
                      <a:endParaRPr lang="en-GB" sz="17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a:txBody>
                    <a:bodyPr/>
                    <a:lstStyle/>
                    <a:p>
                      <a:pPr algn="ctr">
                        <a:buNone/>
                      </a:pPr>
                      <a:r>
                        <a:rPr lang="en-GB" sz="1700" dirty="0">
                          <a:effectLst/>
                        </a:rPr>
                        <a:t>2</a:t>
                      </a:r>
                      <a:endParaRPr lang="en-GB" sz="17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extLst>
                  <a:ext uri="{0D108BD9-81ED-4DB2-BD59-A6C34878D82A}">
                    <a16:rowId xmlns:a16="http://schemas.microsoft.com/office/drawing/2014/main" val="811524775"/>
                  </a:ext>
                </a:extLst>
              </a:tr>
              <a:tr h="162146">
                <a:tc>
                  <a:txBody>
                    <a:bodyPr/>
                    <a:lstStyle/>
                    <a:p>
                      <a:pPr>
                        <a:buNone/>
                      </a:pPr>
                      <a:r>
                        <a:rPr lang="en-GB" sz="1700" b="0" dirty="0">
                          <a:solidFill>
                            <a:sysClr val="windowText" lastClr="000000"/>
                          </a:solidFill>
                          <a:effectLst/>
                        </a:rPr>
                        <a:t>Irrigation water</a:t>
                      </a:r>
                      <a:endParaRPr lang="en-GB" sz="1700" b="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a:txBody>
                    <a:bodyPr/>
                    <a:lstStyle/>
                    <a:p>
                      <a:pPr algn="ctr">
                        <a:buNone/>
                      </a:pPr>
                      <a:r>
                        <a:rPr lang="en-GB" sz="1700">
                          <a:effectLst/>
                        </a:rPr>
                        <a:t>10</a:t>
                      </a:r>
                      <a:endParaRPr lang="en-GB" sz="17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a:txBody>
                    <a:bodyPr/>
                    <a:lstStyle/>
                    <a:p>
                      <a:pPr algn="ctr">
                        <a:buNone/>
                      </a:pPr>
                      <a:r>
                        <a:rPr lang="en-GB" sz="1700">
                          <a:effectLst/>
                        </a:rPr>
                        <a:t>4</a:t>
                      </a:r>
                      <a:endParaRPr lang="en-GB" sz="17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extLst>
                  <a:ext uri="{0D108BD9-81ED-4DB2-BD59-A6C34878D82A}">
                    <a16:rowId xmlns:a16="http://schemas.microsoft.com/office/drawing/2014/main" val="591326125"/>
                  </a:ext>
                </a:extLst>
              </a:tr>
              <a:tr h="194575">
                <a:tc>
                  <a:txBody>
                    <a:bodyPr/>
                    <a:lstStyle/>
                    <a:p>
                      <a:pPr>
                        <a:buNone/>
                      </a:pPr>
                      <a:r>
                        <a:rPr lang="en-GB" sz="1700" b="0" dirty="0">
                          <a:solidFill>
                            <a:sysClr val="windowText" lastClr="000000"/>
                          </a:solidFill>
                          <a:effectLst/>
                        </a:rPr>
                        <a:t>Diesel</a:t>
                      </a:r>
                      <a:endParaRPr lang="en-GB" sz="1700" b="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a:txBody>
                    <a:bodyPr/>
                    <a:lstStyle/>
                    <a:p>
                      <a:pPr algn="ctr">
                        <a:buNone/>
                      </a:pPr>
                      <a:endParaRPr lang="en-GB" sz="17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a:txBody>
                    <a:bodyPr/>
                    <a:lstStyle/>
                    <a:p>
                      <a:pPr algn="ctr">
                        <a:buNone/>
                      </a:pPr>
                      <a:r>
                        <a:rPr lang="en-GB" sz="1700" b="1" dirty="0">
                          <a:effectLst/>
                        </a:rPr>
                        <a:t>13</a:t>
                      </a:r>
                      <a:endParaRPr lang="en-GB" sz="1700" b="1"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extLst>
                  <a:ext uri="{0D108BD9-81ED-4DB2-BD59-A6C34878D82A}">
                    <a16:rowId xmlns:a16="http://schemas.microsoft.com/office/drawing/2014/main" val="2476243614"/>
                  </a:ext>
                </a:extLst>
              </a:tr>
              <a:tr h="194575">
                <a:tc>
                  <a:txBody>
                    <a:bodyPr/>
                    <a:lstStyle/>
                    <a:p>
                      <a:pPr>
                        <a:buNone/>
                      </a:pPr>
                      <a:r>
                        <a:rPr lang="en-GB" sz="1700" b="0" dirty="0">
                          <a:solidFill>
                            <a:sysClr val="windowText" lastClr="000000"/>
                          </a:solidFill>
                          <a:effectLst/>
                        </a:rPr>
                        <a:t>Labour</a:t>
                      </a:r>
                      <a:endParaRPr lang="en-GB" sz="1700" b="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a:txBody>
                    <a:bodyPr/>
                    <a:lstStyle/>
                    <a:p>
                      <a:pPr algn="ctr">
                        <a:buNone/>
                      </a:pPr>
                      <a:endParaRPr lang="en-GB" sz="17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a:txBody>
                    <a:bodyPr/>
                    <a:lstStyle/>
                    <a:p>
                      <a:pPr algn="ctr">
                        <a:buNone/>
                      </a:pPr>
                      <a:r>
                        <a:rPr lang="en-GB" sz="1700">
                          <a:effectLst/>
                        </a:rPr>
                        <a:t>4</a:t>
                      </a:r>
                      <a:endParaRPr lang="en-GB" sz="17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extLst>
                  <a:ext uri="{0D108BD9-81ED-4DB2-BD59-A6C34878D82A}">
                    <a16:rowId xmlns:a16="http://schemas.microsoft.com/office/drawing/2014/main" val="751220176"/>
                  </a:ext>
                </a:extLst>
              </a:tr>
              <a:tr h="162146">
                <a:tc>
                  <a:txBody>
                    <a:bodyPr/>
                    <a:lstStyle/>
                    <a:p>
                      <a:pPr>
                        <a:buNone/>
                      </a:pPr>
                      <a:r>
                        <a:rPr lang="en-GB" sz="1700" dirty="0">
                          <a:solidFill>
                            <a:schemeClr val="bg1"/>
                          </a:solidFill>
                          <a:effectLst/>
                        </a:rPr>
                        <a:t>Outputs</a:t>
                      </a:r>
                      <a:endParaRPr lang="en-GB" sz="1700" dirty="0">
                        <a:solidFill>
                          <a:schemeClr val="bg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solidFill>
                      <a:srgbClr val="00B0F0"/>
                    </a:solidFill>
                  </a:tcPr>
                </a:tc>
                <a:tc>
                  <a:txBody>
                    <a:bodyPr/>
                    <a:lstStyle/>
                    <a:p>
                      <a:pPr algn="ctr">
                        <a:buNone/>
                      </a:pPr>
                      <a:r>
                        <a:rPr lang="en-GB" sz="1700" dirty="0">
                          <a:solidFill>
                            <a:schemeClr val="bg1"/>
                          </a:solidFill>
                          <a:effectLst/>
                        </a:rPr>
                        <a:t> </a:t>
                      </a:r>
                      <a:endParaRPr lang="en-GB" sz="1700" dirty="0">
                        <a:solidFill>
                          <a:schemeClr val="bg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solidFill>
                      <a:srgbClr val="00B0F0"/>
                    </a:solidFill>
                  </a:tcPr>
                </a:tc>
                <a:tc>
                  <a:txBody>
                    <a:bodyPr/>
                    <a:lstStyle/>
                    <a:p>
                      <a:pPr algn="ctr">
                        <a:buNone/>
                      </a:pPr>
                      <a:r>
                        <a:rPr lang="en-GB" sz="1700" dirty="0">
                          <a:solidFill>
                            <a:schemeClr val="bg1"/>
                          </a:solidFill>
                          <a:effectLst/>
                        </a:rPr>
                        <a:t> </a:t>
                      </a:r>
                      <a:endParaRPr lang="en-GB" sz="1700" dirty="0">
                        <a:solidFill>
                          <a:schemeClr val="bg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solidFill>
                      <a:srgbClr val="00B0F0"/>
                    </a:solidFill>
                  </a:tcPr>
                </a:tc>
                <a:extLst>
                  <a:ext uri="{0D108BD9-81ED-4DB2-BD59-A6C34878D82A}">
                    <a16:rowId xmlns:a16="http://schemas.microsoft.com/office/drawing/2014/main" val="2749010629"/>
                  </a:ext>
                </a:extLst>
              </a:tr>
              <a:tr h="162146">
                <a:tc>
                  <a:txBody>
                    <a:bodyPr/>
                    <a:lstStyle/>
                    <a:p>
                      <a:pPr>
                        <a:buNone/>
                      </a:pPr>
                      <a:r>
                        <a:rPr lang="en-GB" sz="1700" b="0" dirty="0">
                          <a:solidFill>
                            <a:sysClr val="windowText" lastClr="000000"/>
                          </a:solidFill>
                          <a:effectLst/>
                        </a:rPr>
                        <a:t>Cereals</a:t>
                      </a:r>
                      <a:endParaRPr lang="en-GB" sz="1700" b="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a:txBody>
                    <a:bodyPr/>
                    <a:lstStyle/>
                    <a:p>
                      <a:pPr algn="ctr">
                        <a:buNone/>
                      </a:pPr>
                      <a:r>
                        <a:rPr lang="en-GB" sz="1700" dirty="0">
                          <a:solidFill>
                            <a:sysClr val="windowText" lastClr="000000"/>
                          </a:solidFill>
                          <a:effectLst/>
                        </a:rPr>
                        <a:t>20</a:t>
                      </a:r>
                      <a:endParaRPr lang="en-GB" sz="170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a:txBody>
                    <a:bodyPr/>
                    <a:lstStyle/>
                    <a:p>
                      <a:pPr algn="ctr">
                        <a:buNone/>
                      </a:pPr>
                      <a:r>
                        <a:rPr lang="en-GB" sz="1700" b="1" dirty="0">
                          <a:solidFill>
                            <a:sysClr val="windowText" lastClr="000000"/>
                          </a:solidFill>
                          <a:effectLst/>
                        </a:rPr>
                        <a:t>19</a:t>
                      </a:r>
                      <a:endParaRPr lang="en-GB" sz="1700" b="1"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extLst>
                  <a:ext uri="{0D108BD9-81ED-4DB2-BD59-A6C34878D82A}">
                    <a16:rowId xmlns:a16="http://schemas.microsoft.com/office/drawing/2014/main" val="448573293"/>
                  </a:ext>
                </a:extLst>
              </a:tr>
              <a:tr h="162146">
                <a:tc>
                  <a:txBody>
                    <a:bodyPr/>
                    <a:lstStyle/>
                    <a:p>
                      <a:pPr>
                        <a:buNone/>
                      </a:pPr>
                      <a:r>
                        <a:rPr lang="en-GB" sz="1700" b="0" dirty="0">
                          <a:solidFill>
                            <a:sysClr val="windowText" lastClr="000000"/>
                          </a:solidFill>
                          <a:effectLst/>
                        </a:rPr>
                        <a:t>Legumes</a:t>
                      </a:r>
                      <a:endParaRPr lang="en-GB" sz="1700" b="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a:txBody>
                    <a:bodyPr/>
                    <a:lstStyle/>
                    <a:p>
                      <a:pPr algn="ctr">
                        <a:buNone/>
                      </a:pPr>
                      <a:r>
                        <a:rPr lang="en-GB" sz="1700" dirty="0">
                          <a:solidFill>
                            <a:sysClr val="windowText" lastClr="000000"/>
                          </a:solidFill>
                          <a:effectLst/>
                        </a:rPr>
                        <a:t>25</a:t>
                      </a:r>
                      <a:endParaRPr lang="en-GB" sz="170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a:txBody>
                    <a:bodyPr/>
                    <a:lstStyle/>
                    <a:p>
                      <a:pPr algn="ctr">
                        <a:buNone/>
                      </a:pPr>
                      <a:r>
                        <a:rPr lang="en-GB" sz="1700" dirty="0">
                          <a:solidFill>
                            <a:sysClr val="windowText" lastClr="000000"/>
                          </a:solidFill>
                          <a:effectLst/>
                        </a:rPr>
                        <a:t>11</a:t>
                      </a:r>
                      <a:endParaRPr lang="en-GB" sz="170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extLst>
                  <a:ext uri="{0D108BD9-81ED-4DB2-BD59-A6C34878D82A}">
                    <a16:rowId xmlns:a16="http://schemas.microsoft.com/office/drawing/2014/main" val="3832170779"/>
                  </a:ext>
                </a:extLst>
              </a:tr>
              <a:tr h="162146">
                <a:tc>
                  <a:txBody>
                    <a:bodyPr/>
                    <a:lstStyle/>
                    <a:p>
                      <a:pPr>
                        <a:buNone/>
                      </a:pPr>
                      <a:r>
                        <a:rPr lang="en-GB" sz="1700" b="0" dirty="0">
                          <a:solidFill>
                            <a:sysClr val="windowText" lastClr="000000"/>
                          </a:solidFill>
                          <a:effectLst/>
                        </a:rPr>
                        <a:t>Perennial crops (grass ley)</a:t>
                      </a:r>
                      <a:endParaRPr lang="en-GB" sz="1700" b="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a:txBody>
                    <a:bodyPr/>
                    <a:lstStyle/>
                    <a:p>
                      <a:pPr algn="ctr">
                        <a:buNone/>
                      </a:pPr>
                      <a:r>
                        <a:rPr lang="en-GB" sz="1700" dirty="0">
                          <a:solidFill>
                            <a:sysClr val="windowText" lastClr="000000"/>
                          </a:solidFill>
                          <a:effectLst/>
                        </a:rPr>
                        <a:t>20</a:t>
                      </a:r>
                      <a:endParaRPr lang="en-GB" sz="170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a:txBody>
                    <a:bodyPr/>
                    <a:lstStyle/>
                    <a:p>
                      <a:pPr algn="ctr">
                        <a:buNone/>
                      </a:pPr>
                      <a:r>
                        <a:rPr lang="en-GB" sz="1700" dirty="0">
                          <a:solidFill>
                            <a:sysClr val="windowText" lastClr="000000"/>
                          </a:solidFill>
                          <a:effectLst/>
                        </a:rPr>
                        <a:t>8</a:t>
                      </a:r>
                      <a:endParaRPr lang="en-GB" sz="170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extLst>
                  <a:ext uri="{0D108BD9-81ED-4DB2-BD59-A6C34878D82A}">
                    <a16:rowId xmlns:a16="http://schemas.microsoft.com/office/drawing/2014/main" val="4229198059"/>
                  </a:ext>
                </a:extLst>
              </a:tr>
              <a:tr h="162146">
                <a:tc>
                  <a:txBody>
                    <a:bodyPr/>
                    <a:lstStyle/>
                    <a:p>
                      <a:pPr>
                        <a:buNone/>
                      </a:pPr>
                      <a:r>
                        <a:rPr lang="en-GB" sz="1700" b="0" dirty="0">
                          <a:solidFill>
                            <a:sysClr val="windowText" lastClr="000000"/>
                          </a:solidFill>
                          <a:effectLst/>
                        </a:rPr>
                        <a:t>Tree products</a:t>
                      </a:r>
                      <a:endParaRPr lang="en-GB" sz="1700" b="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a:txBody>
                    <a:bodyPr/>
                    <a:lstStyle/>
                    <a:p>
                      <a:pPr algn="ctr">
                        <a:buNone/>
                      </a:pPr>
                      <a:r>
                        <a:rPr lang="en-GB" sz="1700" dirty="0">
                          <a:solidFill>
                            <a:sysClr val="windowText" lastClr="000000"/>
                          </a:solidFill>
                          <a:effectLst/>
                        </a:rPr>
                        <a:t>20</a:t>
                      </a:r>
                      <a:endParaRPr lang="en-GB" sz="170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a:txBody>
                    <a:bodyPr/>
                    <a:lstStyle/>
                    <a:p>
                      <a:pPr algn="ctr">
                        <a:buNone/>
                      </a:pPr>
                      <a:r>
                        <a:rPr lang="en-GB" sz="1700" b="0" dirty="0">
                          <a:solidFill>
                            <a:sysClr val="windowText" lastClr="000000"/>
                          </a:solidFill>
                          <a:effectLst/>
                        </a:rPr>
                        <a:t>10</a:t>
                      </a:r>
                      <a:endParaRPr lang="en-GB" sz="1700" b="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extLst>
                  <a:ext uri="{0D108BD9-81ED-4DB2-BD59-A6C34878D82A}">
                    <a16:rowId xmlns:a16="http://schemas.microsoft.com/office/drawing/2014/main" val="2134178344"/>
                  </a:ext>
                </a:extLst>
              </a:tr>
              <a:tr h="162146">
                <a:tc>
                  <a:txBody>
                    <a:bodyPr/>
                    <a:lstStyle/>
                    <a:p>
                      <a:pPr>
                        <a:buNone/>
                      </a:pPr>
                      <a:r>
                        <a:rPr lang="en-GB" sz="1700" dirty="0">
                          <a:solidFill>
                            <a:schemeClr val="bg1"/>
                          </a:solidFill>
                          <a:effectLst/>
                        </a:rPr>
                        <a:t>Subsidies</a:t>
                      </a:r>
                      <a:endParaRPr lang="en-GB" sz="1700" dirty="0">
                        <a:solidFill>
                          <a:schemeClr val="bg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solidFill>
                      <a:srgbClr val="00B0F0"/>
                    </a:solidFill>
                  </a:tcPr>
                </a:tc>
                <a:tc gridSpan="2">
                  <a:txBody>
                    <a:bodyPr/>
                    <a:lstStyle/>
                    <a:p>
                      <a:pPr algn="ctr">
                        <a:buNone/>
                      </a:pPr>
                      <a:r>
                        <a:rPr lang="en-GB" sz="1700" b="1" dirty="0">
                          <a:solidFill>
                            <a:schemeClr val="bg1"/>
                          </a:solidFill>
                          <a:effectLst/>
                        </a:rPr>
                        <a:t>15</a:t>
                      </a:r>
                      <a:endParaRPr lang="en-GB" sz="1700" b="1" dirty="0">
                        <a:solidFill>
                          <a:schemeClr val="bg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solidFill>
                      <a:srgbClr val="00B0F0"/>
                    </a:solidFill>
                  </a:tcPr>
                </a:tc>
                <a:tc hMerge="1">
                  <a:txBody>
                    <a:bodyPr/>
                    <a:lstStyle/>
                    <a:p>
                      <a:endParaRPr lang="en-GB"/>
                    </a:p>
                  </a:txBody>
                  <a:tcPr/>
                </a:tc>
                <a:extLst>
                  <a:ext uri="{0D108BD9-81ED-4DB2-BD59-A6C34878D82A}">
                    <a16:rowId xmlns:a16="http://schemas.microsoft.com/office/drawing/2014/main" val="374002850"/>
                  </a:ext>
                </a:extLst>
              </a:tr>
              <a:tr h="162146">
                <a:tc>
                  <a:txBody>
                    <a:bodyPr/>
                    <a:lstStyle/>
                    <a:p>
                      <a:pPr>
                        <a:buNone/>
                      </a:pPr>
                      <a:r>
                        <a:rPr lang="en-GB" sz="1700" dirty="0">
                          <a:solidFill>
                            <a:schemeClr val="bg1"/>
                          </a:solidFill>
                          <a:effectLst/>
                        </a:rPr>
                        <a:t>Machinery and implements</a:t>
                      </a:r>
                      <a:endParaRPr lang="en-GB" sz="1700" dirty="0">
                        <a:solidFill>
                          <a:schemeClr val="bg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solidFill>
                      <a:srgbClr val="00B0F0"/>
                    </a:solidFill>
                  </a:tcPr>
                </a:tc>
                <a:tc gridSpan="2">
                  <a:txBody>
                    <a:bodyPr/>
                    <a:lstStyle/>
                    <a:p>
                      <a:pPr algn="ctr">
                        <a:buNone/>
                      </a:pPr>
                      <a:r>
                        <a:rPr lang="en-GB" sz="1700" dirty="0">
                          <a:solidFill>
                            <a:schemeClr val="bg1"/>
                          </a:solidFill>
                          <a:effectLst/>
                        </a:rPr>
                        <a:t> </a:t>
                      </a:r>
                    </a:p>
                  </a:txBody>
                  <a:tcPr marL="57422" marR="57422" marT="0" marB="0" anchor="ctr">
                    <a:solidFill>
                      <a:srgbClr val="00B0F0"/>
                    </a:solidFill>
                  </a:tcPr>
                </a:tc>
                <a:tc hMerge="1">
                  <a:txBody>
                    <a:bodyPr/>
                    <a:lstStyle/>
                    <a:p>
                      <a:endParaRPr dirty="0"/>
                    </a:p>
                  </a:txBody>
                  <a:tcPr marL="57422" marR="57422" marT="0" marB="0" anchor="ctr"/>
                </a:tc>
                <a:extLst>
                  <a:ext uri="{0D108BD9-81ED-4DB2-BD59-A6C34878D82A}">
                    <a16:rowId xmlns:a16="http://schemas.microsoft.com/office/drawing/2014/main" val="1042813882"/>
                  </a:ext>
                </a:extLst>
              </a:tr>
              <a:tr h="162146">
                <a:tc>
                  <a:txBody>
                    <a:bodyPr/>
                    <a:lstStyle/>
                    <a:p>
                      <a:pPr>
                        <a:buNone/>
                      </a:pPr>
                      <a:r>
                        <a:rPr lang="en-GB" sz="1700" b="0" dirty="0">
                          <a:solidFill>
                            <a:sysClr val="windowText" lastClr="000000"/>
                          </a:solidFill>
                          <a:effectLst/>
                        </a:rPr>
                        <a:t>Price</a:t>
                      </a:r>
                      <a:endParaRPr lang="en-GB" sz="1700" b="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gridSpan="2">
                  <a:txBody>
                    <a:bodyPr/>
                    <a:lstStyle/>
                    <a:p>
                      <a:pPr algn="ctr">
                        <a:buNone/>
                      </a:pPr>
                      <a:r>
                        <a:rPr lang="en-GB" sz="1700" dirty="0">
                          <a:solidFill>
                            <a:sysClr val="windowText" lastClr="000000"/>
                          </a:solidFill>
                          <a:effectLst/>
                        </a:rPr>
                        <a:t>2</a:t>
                      </a:r>
                      <a:endParaRPr lang="en-GB" sz="170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hMerge="1">
                  <a:txBody>
                    <a:bodyPr/>
                    <a:lstStyle/>
                    <a:p>
                      <a:endParaRPr lang="en-GB"/>
                    </a:p>
                  </a:txBody>
                  <a:tcPr/>
                </a:tc>
                <a:extLst>
                  <a:ext uri="{0D108BD9-81ED-4DB2-BD59-A6C34878D82A}">
                    <a16:rowId xmlns:a16="http://schemas.microsoft.com/office/drawing/2014/main" val="4008434192"/>
                  </a:ext>
                </a:extLst>
              </a:tr>
              <a:tr h="162146">
                <a:tc>
                  <a:txBody>
                    <a:bodyPr/>
                    <a:lstStyle/>
                    <a:p>
                      <a:pPr>
                        <a:buNone/>
                      </a:pPr>
                      <a:r>
                        <a:rPr lang="en-GB" sz="1700" b="0" dirty="0">
                          <a:solidFill>
                            <a:sysClr val="windowText" lastClr="000000"/>
                          </a:solidFill>
                          <a:effectLst/>
                        </a:rPr>
                        <a:t>Consumption</a:t>
                      </a:r>
                      <a:endParaRPr lang="en-GB" sz="1700" b="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gridSpan="2">
                  <a:txBody>
                    <a:bodyPr/>
                    <a:lstStyle/>
                    <a:p>
                      <a:pPr algn="ctr">
                        <a:buNone/>
                      </a:pPr>
                      <a:r>
                        <a:rPr lang="en-GB" sz="1700" b="0" dirty="0">
                          <a:solidFill>
                            <a:sysClr val="windowText" lastClr="000000"/>
                          </a:solidFill>
                          <a:effectLst/>
                        </a:rPr>
                        <a:t>10</a:t>
                      </a:r>
                      <a:endParaRPr lang="en-GB" sz="1700" b="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hMerge="1">
                  <a:txBody>
                    <a:bodyPr/>
                    <a:lstStyle/>
                    <a:p>
                      <a:endParaRPr lang="en-GB"/>
                    </a:p>
                  </a:txBody>
                  <a:tcPr/>
                </a:tc>
                <a:extLst>
                  <a:ext uri="{0D108BD9-81ED-4DB2-BD59-A6C34878D82A}">
                    <a16:rowId xmlns:a16="http://schemas.microsoft.com/office/drawing/2014/main" val="2089856287"/>
                  </a:ext>
                </a:extLst>
              </a:tr>
              <a:tr h="162146">
                <a:tc>
                  <a:txBody>
                    <a:bodyPr/>
                    <a:lstStyle/>
                    <a:p>
                      <a:pPr>
                        <a:buNone/>
                      </a:pPr>
                      <a:r>
                        <a:rPr lang="en-GB" sz="1700" b="0" dirty="0">
                          <a:solidFill>
                            <a:sysClr val="windowText" lastClr="000000"/>
                          </a:solidFill>
                          <a:effectLst/>
                        </a:rPr>
                        <a:t>Maintenance cost</a:t>
                      </a:r>
                      <a:endParaRPr lang="en-GB" sz="1700" b="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gridSpan="2">
                  <a:txBody>
                    <a:bodyPr/>
                    <a:lstStyle/>
                    <a:p>
                      <a:pPr algn="ctr">
                        <a:buNone/>
                      </a:pPr>
                      <a:r>
                        <a:rPr lang="en-GB" sz="1700" dirty="0">
                          <a:solidFill>
                            <a:sysClr val="windowText" lastClr="000000"/>
                          </a:solidFill>
                          <a:effectLst/>
                        </a:rPr>
                        <a:t>2</a:t>
                      </a:r>
                      <a:endParaRPr lang="en-GB" sz="170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hMerge="1">
                  <a:txBody>
                    <a:bodyPr/>
                    <a:lstStyle/>
                    <a:p>
                      <a:endParaRPr lang="en-GB"/>
                    </a:p>
                  </a:txBody>
                  <a:tcPr/>
                </a:tc>
                <a:extLst>
                  <a:ext uri="{0D108BD9-81ED-4DB2-BD59-A6C34878D82A}">
                    <a16:rowId xmlns:a16="http://schemas.microsoft.com/office/drawing/2014/main" val="2205263502"/>
                  </a:ext>
                </a:extLst>
              </a:tr>
              <a:tr h="162146">
                <a:tc>
                  <a:txBody>
                    <a:bodyPr/>
                    <a:lstStyle/>
                    <a:p>
                      <a:pPr>
                        <a:buNone/>
                      </a:pPr>
                      <a:r>
                        <a:rPr lang="en-GB" sz="1700" b="0" dirty="0">
                          <a:solidFill>
                            <a:sysClr val="windowText" lastClr="000000"/>
                          </a:solidFill>
                          <a:effectLst/>
                        </a:rPr>
                        <a:t>Use</a:t>
                      </a:r>
                      <a:endParaRPr lang="en-GB" sz="1700" b="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gridSpan="2">
                  <a:txBody>
                    <a:bodyPr/>
                    <a:lstStyle/>
                    <a:p>
                      <a:pPr algn="ctr">
                        <a:buNone/>
                      </a:pPr>
                      <a:r>
                        <a:rPr lang="en-GB" sz="1700" b="1" dirty="0">
                          <a:solidFill>
                            <a:sysClr val="windowText" lastClr="000000"/>
                          </a:solidFill>
                          <a:effectLst/>
                        </a:rPr>
                        <a:t>30</a:t>
                      </a:r>
                      <a:endParaRPr lang="en-GB" sz="1700" b="1"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hMerge="1">
                  <a:txBody>
                    <a:bodyPr/>
                    <a:lstStyle/>
                    <a:p>
                      <a:endParaRPr lang="en-GB"/>
                    </a:p>
                  </a:txBody>
                  <a:tcPr/>
                </a:tc>
                <a:extLst>
                  <a:ext uri="{0D108BD9-81ED-4DB2-BD59-A6C34878D82A}">
                    <a16:rowId xmlns:a16="http://schemas.microsoft.com/office/drawing/2014/main" val="913260558"/>
                  </a:ext>
                </a:extLst>
              </a:tr>
              <a:tr h="162146">
                <a:tc>
                  <a:txBody>
                    <a:bodyPr/>
                    <a:lstStyle/>
                    <a:p>
                      <a:pPr>
                        <a:buNone/>
                      </a:pPr>
                      <a:r>
                        <a:rPr lang="en-GB" sz="1700" b="0" dirty="0">
                          <a:solidFill>
                            <a:sysClr val="windowText" lastClr="000000"/>
                          </a:solidFill>
                          <a:effectLst/>
                        </a:rPr>
                        <a:t>Lifetime</a:t>
                      </a:r>
                      <a:endParaRPr lang="en-GB" sz="1700" b="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gridSpan="2">
                  <a:txBody>
                    <a:bodyPr/>
                    <a:lstStyle/>
                    <a:p>
                      <a:pPr algn="ctr">
                        <a:buNone/>
                      </a:pPr>
                      <a:r>
                        <a:rPr lang="en-GB" sz="1700" b="1" dirty="0">
                          <a:solidFill>
                            <a:sysClr val="windowText" lastClr="000000"/>
                          </a:solidFill>
                          <a:effectLst/>
                        </a:rPr>
                        <a:t>20</a:t>
                      </a:r>
                      <a:endParaRPr lang="en-GB" sz="1700" b="1"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hMerge="1">
                  <a:txBody>
                    <a:bodyPr/>
                    <a:lstStyle/>
                    <a:p>
                      <a:endParaRPr lang="en-GB"/>
                    </a:p>
                  </a:txBody>
                  <a:tcPr/>
                </a:tc>
                <a:extLst>
                  <a:ext uri="{0D108BD9-81ED-4DB2-BD59-A6C34878D82A}">
                    <a16:rowId xmlns:a16="http://schemas.microsoft.com/office/drawing/2014/main" val="16909210"/>
                  </a:ext>
                </a:extLst>
              </a:tr>
              <a:tr h="162146">
                <a:tc>
                  <a:txBody>
                    <a:bodyPr/>
                    <a:lstStyle/>
                    <a:p>
                      <a:pPr>
                        <a:buNone/>
                      </a:pPr>
                      <a:r>
                        <a:rPr lang="en-GB" sz="1700" b="0" dirty="0">
                          <a:solidFill>
                            <a:sysClr val="windowText" lastClr="000000"/>
                          </a:solidFill>
                          <a:effectLst/>
                        </a:rPr>
                        <a:t>Value loss</a:t>
                      </a:r>
                      <a:endParaRPr lang="en-GB" sz="1700" b="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gridSpan="2">
                  <a:txBody>
                    <a:bodyPr/>
                    <a:lstStyle/>
                    <a:p>
                      <a:pPr algn="ctr">
                        <a:buNone/>
                      </a:pPr>
                      <a:r>
                        <a:rPr lang="en-GB" sz="1700" dirty="0">
                          <a:solidFill>
                            <a:sysClr val="windowText" lastClr="000000"/>
                          </a:solidFill>
                          <a:effectLst/>
                        </a:rPr>
                        <a:t>12.5</a:t>
                      </a:r>
                      <a:endParaRPr lang="en-GB" sz="170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hMerge="1">
                  <a:txBody>
                    <a:bodyPr/>
                    <a:lstStyle/>
                    <a:p>
                      <a:endParaRPr lang="en-GB"/>
                    </a:p>
                  </a:txBody>
                  <a:tcPr/>
                </a:tc>
                <a:extLst>
                  <a:ext uri="{0D108BD9-81ED-4DB2-BD59-A6C34878D82A}">
                    <a16:rowId xmlns:a16="http://schemas.microsoft.com/office/drawing/2014/main" val="129952040"/>
                  </a:ext>
                </a:extLst>
              </a:tr>
              <a:tr h="162146">
                <a:tc>
                  <a:txBody>
                    <a:bodyPr/>
                    <a:lstStyle/>
                    <a:p>
                      <a:pPr>
                        <a:buNone/>
                      </a:pPr>
                      <a:r>
                        <a:rPr lang="en-GB" sz="1700" b="0" dirty="0">
                          <a:solidFill>
                            <a:sysClr val="windowText" lastClr="000000"/>
                          </a:solidFill>
                          <a:effectLst/>
                        </a:rPr>
                        <a:t>Scrap value</a:t>
                      </a:r>
                      <a:endParaRPr lang="en-GB" sz="1700" b="0"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gridSpan="2">
                  <a:txBody>
                    <a:bodyPr/>
                    <a:lstStyle/>
                    <a:p>
                      <a:pPr algn="ctr">
                        <a:buNone/>
                      </a:pPr>
                      <a:r>
                        <a:rPr lang="en-GB" sz="1700" b="1" dirty="0">
                          <a:solidFill>
                            <a:sysClr val="windowText" lastClr="000000"/>
                          </a:solidFill>
                          <a:effectLst/>
                        </a:rPr>
                        <a:t>18</a:t>
                      </a:r>
                      <a:endParaRPr lang="en-GB" sz="1700" b="1" dirty="0">
                        <a:solidFill>
                          <a:sysClr val="windowText" lastClr="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tc>
                <a:tc hMerge="1">
                  <a:txBody>
                    <a:bodyPr/>
                    <a:lstStyle/>
                    <a:p>
                      <a:endParaRPr lang="en-GB"/>
                    </a:p>
                  </a:txBody>
                  <a:tcPr/>
                </a:tc>
                <a:extLst>
                  <a:ext uri="{0D108BD9-81ED-4DB2-BD59-A6C34878D82A}">
                    <a16:rowId xmlns:a16="http://schemas.microsoft.com/office/drawing/2014/main" val="1552244175"/>
                  </a:ext>
                </a:extLst>
              </a:tr>
              <a:tr h="0">
                <a:tc>
                  <a:txBody>
                    <a:bodyPr/>
                    <a:lstStyle/>
                    <a:p>
                      <a:pPr>
                        <a:buNone/>
                      </a:pPr>
                      <a:r>
                        <a:rPr lang="en-GB" sz="1700">
                          <a:solidFill>
                            <a:schemeClr val="bg1"/>
                          </a:solidFill>
                          <a:effectLst/>
                        </a:rPr>
                        <a:t>Management</a:t>
                      </a:r>
                      <a:endParaRPr lang="en-GB" sz="1700">
                        <a:solidFill>
                          <a:schemeClr val="bg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solidFill>
                      <a:srgbClr val="00B0F0"/>
                    </a:solidFill>
                  </a:tcPr>
                </a:tc>
                <a:tc gridSpan="2">
                  <a:txBody>
                    <a:bodyPr/>
                    <a:lstStyle/>
                    <a:p>
                      <a:pPr algn="ctr">
                        <a:buNone/>
                      </a:pPr>
                      <a:r>
                        <a:rPr lang="en-GB" sz="1700" b="1" dirty="0">
                          <a:solidFill>
                            <a:schemeClr val="bg1"/>
                          </a:solidFill>
                          <a:effectLst/>
                        </a:rPr>
                        <a:t>15 </a:t>
                      </a:r>
                      <a:endParaRPr lang="en-GB" sz="1700" b="1" dirty="0">
                        <a:solidFill>
                          <a:schemeClr val="bg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422" marR="57422" marT="0" marB="0" anchor="ctr">
                    <a:solidFill>
                      <a:srgbClr val="00B0F0"/>
                    </a:solidFill>
                  </a:tcPr>
                </a:tc>
                <a:tc hMerge="1">
                  <a:txBody>
                    <a:bodyPr/>
                    <a:lstStyle/>
                    <a:p>
                      <a:endParaRPr lang="en-GB"/>
                    </a:p>
                  </a:txBody>
                  <a:tcPr/>
                </a:tc>
                <a:extLst>
                  <a:ext uri="{0D108BD9-81ED-4DB2-BD59-A6C34878D82A}">
                    <a16:rowId xmlns:a16="http://schemas.microsoft.com/office/drawing/2014/main" val="3652803336"/>
                  </a:ext>
                </a:extLst>
              </a:tr>
            </a:tbl>
          </a:graphicData>
        </a:graphic>
      </p:graphicFrame>
    </p:spTree>
    <p:extLst>
      <p:ext uri="{BB962C8B-B14F-4D97-AF65-F5344CB8AC3E}">
        <p14:creationId xmlns:p14="http://schemas.microsoft.com/office/powerpoint/2010/main" val="94049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4837A-DD47-A904-DBAC-0D9E513DF589}"/>
              </a:ext>
            </a:extLst>
          </p:cNvPr>
          <p:cNvSpPr>
            <a:spLocks noGrp="1"/>
          </p:cNvSpPr>
          <p:nvPr>
            <p:ph type="title"/>
          </p:nvPr>
        </p:nvSpPr>
        <p:spPr>
          <a:xfrm>
            <a:off x="265471" y="65188"/>
            <a:ext cx="10515600" cy="847658"/>
          </a:xfrm>
        </p:spPr>
        <p:txBody>
          <a:bodyPr/>
          <a:lstStyle/>
          <a:p>
            <a:r>
              <a:rPr lang="en-GB" noProof="0" dirty="0"/>
              <a:t>Results</a:t>
            </a:r>
          </a:p>
        </p:txBody>
      </p:sp>
      <p:sp>
        <p:nvSpPr>
          <p:cNvPr id="3" name="Content Placeholder 2">
            <a:extLst>
              <a:ext uri="{FF2B5EF4-FFF2-40B4-BE49-F238E27FC236}">
                <a16:creationId xmlns:a16="http://schemas.microsoft.com/office/drawing/2014/main" id="{BA7770EC-621A-EF4F-71C3-BD39F4D3E263}"/>
              </a:ext>
            </a:extLst>
          </p:cNvPr>
          <p:cNvSpPr>
            <a:spLocks noGrp="1"/>
          </p:cNvSpPr>
          <p:nvPr>
            <p:ph idx="1"/>
          </p:nvPr>
        </p:nvSpPr>
        <p:spPr>
          <a:xfrm>
            <a:off x="0" y="1113130"/>
            <a:ext cx="7384026" cy="5744870"/>
          </a:xfrm>
        </p:spPr>
        <p:txBody>
          <a:bodyPr>
            <a:normAutofit/>
          </a:bodyPr>
          <a:lstStyle/>
          <a:p>
            <a:r>
              <a:rPr lang="en-GB" sz="1600" dirty="0"/>
              <a:t>Organic AF systems exceed the CMC’s profitability </a:t>
            </a:r>
            <a:r>
              <a:rPr lang="en-GB" sz="1600" b="1" dirty="0"/>
              <a:t>once CAP subsidies included.</a:t>
            </a:r>
            <a:endParaRPr lang="en-GB" sz="1600" dirty="0"/>
          </a:p>
          <a:p>
            <a:r>
              <a:rPr lang="en-GB" sz="1600" dirty="0"/>
              <a:t>In the absence of climate change risk, the organic AF systems also exhibit lower profit variability.</a:t>
            </a:r>
            <a:endParaRPr lang="en-GB" sz="1600" b="1" dirty="0">
              <a:highlight>
                <a:srgbClr val="FFFF00"/>
              </a:highlight>
            </a:endParaRPr>
          </a:p>
          <a:p>
            <a:pPr lvl="1"/>
            <a:r>
              <a:rPr lang="en-GB" sz="1600" dirty="0"/>
              <a:t>A </a:t>
            </a:r>
            <a:r>
              <a:rPr lang="en-GB" sz="1600" b="1" dirty="0"/>
              <a:t>reduced number of external inputs (fossil fuel-based synthetic fertilisers and pesticides) and machinery operations </a:t>
            </a:r>
            <a:r>
              <a:rPr lang="en-GB" sz="1600" dirty="0"/>
              <a:t>in the AF systems leads to lower uncertainty. </a:t>
            </a:r>
          </a:p>
          <a:p>
            <a:pPr lvl="1"/>
            <a:r>
              <a:rPr lang="en-GB" sz="1600" dirty="0"/>
              <a:t>The use of fewer and </a:t>
            </a:r>
            <a:r>
              <a:rPr lang="en-GB" sz="1600" b="1" dirty="0"/>
              <a:t>locally sourced inputs (e.g., manure)</a:t>
            </a:r>
            <a:r>
              <a:rPr lang="en-GB" sz="1600" dirty="0"/>
              <a:t> and the </a:t>
            </a:r>
            <a:r>
              <a:rPr lang="en-GB" sz="1600" b="1" dirty="0"/>
              <a:t>greater reliance on labour</a:t>
            </a:r>
            <a:r>
              <a:rPr lang="en-GB" sz="1600" dirty="0"/>
              <a:t> helped stabilise costs. </a:t>
            </a:r>
          </a:p>
          <a:p>
            <a:pPr lvl="1"/>
            <a:r>
              <a:rPr lang="en-GB" sz="1600" dirty="0"/>
              <a:t>The presence of </a:t>
            </a:r>
            <a:r>
              <a:rPr lang="en-GB" sz="1600" b="1" dirty="0"/>
              <a:t>multiple outputs </a:t>
            </a:r>
            <a:r>
              <a:rPr lang="en-GB" sz="1600" dirty="0"/>
              <a:t>provides a buffering effect against weather and market shocks, enhancing profit stability over time. </a:t>
            </a:r>
          </a:p>
          <a:p>
            <a:pPr lvl="1"/>
            <a:r>
              <a:rPr lang="en-GB" sz="1600" b="1" dirty="0"/>
              <a:t>Tree products</a:t>
            </a:r>
            <a:r>
              <a:rPr lang="en-GB" sz="1600" dirty="0"/>
              <a:t> further increase stability in localised value chains.</a:t>
            </a:r>
          </a:p>
          <a:p>
            <a:r>
              <a:rPr lang="en-GB" sz="1600" dirty="0"/>
              <a:t>Under the climate change risk scenario, </a:t>
            </a:r>
            <a:r>
              <a:rPr lang="en-GB" sz="1600" b="1" dirty="0"/>
              <a:t>AF systems show higher resilience than CMC</a:t>
            </a:r>
            <a:r>
              <a:rPr lang="en-GB" sz="1600" dirty="0"/>
              <a:t>, both in terms of profit and uncertainty. </a:t>
            </a:r>
          </a:p>
          <a:p>
            <a:pPr lvl="1"/>
            <a:r>
              <a:rPr lang="en-GB" sz="1600" dirty="0"/>
              <a:t>Profits in the CMC decline by 33%, AF’s decrease by only 12%. </a:t>
            </a:r>
          </a:p>
          <a:p>
            <a:pPr lvl="1"/>
            <a:r>
              <a:rPr lang="en-GB" sz="1600" dirty="0"/>
              <a:t>CMC’s standard deviation increases 17% versus 6% in Apple AF and 11% in SRC AF.</a:t>
            </a:r>
          </a:p>
          <a:p>
            <a:endParaRPr lang="en-GB" sz="1200" noProof="0" dirty="0"/>
          </a:p>
          <a:p>
            <a:endParaRPr lang="en-GB" sz="1200" noProof="0" dirty="0"/>
          </a:p>
          <a:p>
            <a:endParaRPr lang="en-GB" sz="1200" noProof="0" dirty="0"/>
          </a:p>
          <a:p>
            <a:endParaRPr lang="en-GB" sz="1200" noProof="0" dirty="0"/>
          </a:p>
        </p:txBody>
      </p:sp>
      <p:pic>
        <p:nvPicPr>
          <p:cNvPr id="8" name="Picture 7">
            <a:extLst>
              <a:ext uri="{FF2B5EF4-FFF2-40B4-BE49-F238E27FC236}">
                <a16:creationId xmlns:a16="http://schemas.microsoft.com/office/drawing/2014/main" id="{995851EE-A085-ACE3-E7BF-DE1290EC2B53}"/>
              </a:ext>
            </a:extLst>
          </p:cNvPr>
          <p:cNvPicPr>
            <a:picLocks noChangeAspect="1"/>
          </p:cNvPicPr>
          <p:nvPr/>
        </p:nvPicPr>
        <p:blipFill>
          <a:blip r:embed="rId3"/>
          <a:stretch>
            <a:fillRect/>
          </a:stretch>
        </p:blipFill>
        <p:spPr>
          <a:xfrm>
            <a:off x="7384026" y="1113130"/>
            <a:ext cx="4807974" cy="4807974"/>
          </a:xfrm>
          <a:prstGeom prst="rect">
            <a:avLst/>
          </a:prstGeom>
        </p:spPr>
      </p:pic>
      <p:sp>
        <p:nvSpPr>
          <p:cNvPr id="9" name="TextBox 8">
            <a:extLst>
              <a:ext uri="{FF2B5EF4-FFF2-40B4-BE49-F238E27FC236}">
                <a16:creationId xmlns:a16="http://schemas.microsoft.com/office/drawing/2014/main" id="{4C3D0215-2080-2795-60B0-FB16D6FCDE2E}"/>
              </a:ext>
            </a:extLst>
          </p:cNvPr>
          <p:cNvSpPr txBox="1"/>
          <p:nvPr/>
        </p:nvSpPr>
        <p:spPr>
          <a:xfrm>
            <a:off x="7384028" y="5903893"/>
            <a:ext cx="4828910" cy="954107"/>
          </a:xfrm>
          <a:prstGeom prst="rect">
            <a:avLst/>
          </a:prstGeom>
          <a:noFill/>
        </p:spPr>
        <p:txBody>
          <a:bodyPr wrap="square" rtlCol="0">
            <a:spAutoFit/>
          </a:bodyPr>
          <a:lstStyle/>
          <a:p>
            <a:r>
              <a:rPr lang="en-GB" sz="1400" b="1" noProof="0" dirty="0"/>
              <a:t>Figure </a:t>
            </a:r>
            <a:r>
              <a:rPr lang="en-GB" sz="1400" b="1" dirty="0"/>
              <a:t>2</a:t>
            </a:r>
            <a:r>
              <a:rPr lang="en-GB" sz="1400" b="1" noProof="0" dirty="0"/>
              <a:t>. </a:t>
            </a:r>
            <a:r>
              <a:rPr lang="en-GB" sz="1400" noProof="0" dirty="0"/>
              <a:t>Estimated profit distributions and means under two climate scenarios (N=1000). The results are expressed in a mean annual net present value (2% discount rate), calculated for a 30-year rotation. </a:t>
            </a:r>
          </a:p>
        </p:txBody>
      </p:sp>
    </p:spTree>
    <p:extLst>
      <p:ext uri="{BB962C8B-B14F-4D97-AF65-F5344CB8AC3E}">
        <p14:creationId xmlns:p14="http://schemas.microsoft.com/office/powerpoint/2010/main" val="543367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1144</TotalTime>
  <Words>1265</Words>
  <Application>Microsoft Office PowerPoint</Application>
  <PresentationFormat>Widescreen</PresentationFormat>
  <Paragraphs>166</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Century Gothic</vt:lpstr>
      <vt:lpstr>Office Theme</vt:lpstr>
      <vt:lpstr>Assessing the financial performance, uncertainty, and risk in agroforestry systems compared to monoculture under varying climate scenarios</vt:lpstr>
      <vt:lpstr>Context of the study</vt:lpstr>
      <vt:lpstr>Accounting for variability is important</vt:lpstr>
      <vt:lpstr>Objective</vt:lpstr>
      <vt:lpstr>Study sites</vt:lpstr>
      <vt:lpstr>Methods: economic modelling</vt:lpstr>
      <vt:lpstr>Methods: variability assumptions</vt:lpstr>
      <vt:lpstr>PowerPoint Presentation</vt:lpstr>
      <vt:lpstr>Results</vt:lpstr>
      <vt:lpstr>Limitations and future improvements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Albert Miquel Colom Bauza</dc:creator>
  <cp:lastModifiedBy>Albert Miquel Colom Bauza</cp:lastModifiedBy>
  <cp:revision>60</cp:revision>
  <dcterms:created xsi:type="dcterms:W3CDTF">2026-06-18T07:16:44Z</dcterms:created>
  <dcterms:modified xsi:type="dcterms:W3CDTF">2026-06-23T21:52:01Z</dcterms:modified>
</cp:coreProperties>
</file>