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ontserrat Classic Bold" charset="1" panose="00000800000000000000"/>
      <p:regular r:id="rId20"/>
    </p:embeddedFont>
    <p:embeddedFont>
      <p:font typeface="Montserrat Classic" charset="1" panose="00000500000000000000"/>
      <p:regular r:id="rId21"/>
    </p:embeddedFont>
    <p:embeddedFont>
      <p:font typeface="Montserrat Italics" charset="1" panose="00000500000000000000"/>
      <p:regular r:id="rId22"/>
    </p:embeddedFont>
    <p:embeddedFont>
      <p:font typeface="League Spartan" charset="1" panose="00000800000000000000"/>
      <p:regular r:id="rId23"/>
    </p:embeddedFont>
    <p:embeddedFont>
      <p:font typeface="Montserrat" charset="1" panose="00000500000000000000"/>
      <p:regular r:id="rId24"/>
    </p:embeddedFont>
    <p:embeddedFont>
      <p:font typeface="Montserrat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2.pn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9.png" Type="http://schemas.openxmlformats.org/officeDocument/2006/relationships/image"/><Relationship Id="rId11" Target="../media/image60.svg" Type="http://schemas.openxmlformats.org/officeDocument/2006/relationships/image"/><Relationship Id="rId12" Target="../media/image61.png" Type="http://schemas.openxmlformats.org/officeDocument/2006/relationships/image"/><Relationship Id="rId13" Target="../media/image62.png" Type="http://schemas.openxmlformats.org/officeDocument/2006/relationships/image"/><Relationship Id="rId14" Target="../media/image63.png" Type="http://schemas.openxmlformats.org/officeDocument/2006/relationships/image"/><Relationship Id="rId15" Target="../media/image64.png" Type="http://schemas.openxmlformats.org/officeDocument/2006/relationships/image"/><Relationship Id="rId2" Target="../media/image51.pn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Relationship Id="rId5" Target="../media/image54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57.png" Type="http://schemas.openxmlformats.org/officeDocument/2006/relationships/image"/><Relationship Id="rId9" Target="../media/image5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14" Target="../media/image14.png" Type="http://schemas.openxmlformats.org/officeDocument/2006/relationships/image"/><Relationship Id="rId15" Target="../media/image15.svg" Type="http://schemas.openxmlformats.org/officeDocument/2006/relationships/image"/><Relationship Id="rId16" Target="../media/image16.png" Type="http://schemas.openxmlformats.org/officeDocument/2006/relationships/image"/><Relationship Id="rId17" Target="../media/image17.svg" Type="http://schemas.openxmlformats.org/officeDocument/2006/relationships/image"/><Relationship Id="rId18" Target="../media/image18.png" Type="http://schemas.openxmlformats.org/officeDocument/2006/relationships/image"/><Relationship Id="rId19" Target="../media/image19.sv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png" Type="http://schemas.openxmlformats.org/officeDocument/2006/relationships/image"/><Relationship Id="rId12" Target="../media/image29.png" Type="http://schemas.openxmlformats.org/officeDocument/2006/relationships/image"/><Relationship Id="rId13" Target="../media/image30.png" Type="http://schemas.openxmlformats.org/officeDocument/2006/relationships/image"/><Relationship Id="rId14" Target="../media/image31.png" Type="http://schemas.openxmlformats.org/officeDocument/2006/relationships/image"/><Relationship Id="rId15" Target="../media/image32.png" Type="http://schemas.openxmlformats.org/officeDocument/2006/relationships/image"/><Relationship Id="rId16" Target="../media/image33.png" Type="http://schemas.openxmlformats.org/officeDocument/2006/relationships/image"/><Relationship Id="rId17" Target="../media/image2.png" Type="http://schemas.openxmlformats.org/officeDocument/2006/relationships/image"/><Relationship Id="rId2" Target="../media/image3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2.pn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9.jpeg" Type="http://schemas.openxmlformats.org/officeDocument/2006/relationships/image"/><Relationship Id="rId4" Target="../media/image40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1.png" Type="http://schemas.openxmlformats.org/officeDocument/2006/relationships/image"/><Relationship Id="rId4" Target="../media/image42.png" Type="http://schemas.openxmlformats.org/officeDocument/2006/relationships/image"/><Relationship Id="rId5" Target="../media/image2.png" Type="http://schemas.openxmlformats.org/officeDocument/2006/relationships/image"/><Relationship Id="rId6" Target="../media/image3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3.jpeg" Type="http://schemas.openxmlformats.org/officeDocument/2006/relationships/image"/><Relationship Id="rId4" Target="../media/image44.jpeg" Type="http://schemas.openxmlformats.org/officeDocument/2006/relationships/image"/><Relationship Id="rId5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2.png" Type="http://schemas.openxmlformats.org/officeDocument/2006/relationships/image"/><Relationship Id="rId6" Target="../media/image3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522208" y="6248739"/>
            <a:ext cx="2250959" cy="1974305"/>
          </a:xfrm>
          <a:custGeom>
            <a:avLst/>
            <a:gdLst/>
            <a:ahLst/>
            <a:cxnLst/>
            <a:rect r="r" b="b" t="t" l="l"/>
            <a:pathLst>
              <a:path h="1974305" w="2250959">
                <a:moveTo>
                  <a:pt x="0" y="0"/>
                </a:moveTo>
                <a:lnTo>
                  <a:pt x="2250959" y="0"/>
                </a:lnTo>
                <a:lnTo>
                  <a:pt x="2250959" y="1974305"/>
                </a:lnTo>
                <a:lnTo>
                  <a:pt x="0" y="1974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24111" y="6248739"/>
            <a:ext cx="2250959" cy="1974305"/>
          </a:xfrm>
          <a:custGeom>
            <a:avLst/>
            <a:gdLst/>
            <a:ahLst/>
            <a:cxnLst/>
            <a:rect r="r" b="b" t="t" l="l"/>
            <a:pathLst>
              <a:path h="1974305" w="2250959">
                <a:moveTo>
                  <a:pt x="0" y="0"/>
                </a:moveTo>
                <a:lnTo>
                  <a:pt x="2250958" y="0"/>
                </a:lnTo>
                <a:lnTo>
                  <a:pt x="2250958" y="1974305"/>
                </a:lnTo>
                <a:lnTo>
                  <a:pt x="0" y="19743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632210" y="6248739"/>
            <a:ext cx="2261952" cy="1974305"/>
          </a:xfrm>
          <a:custGeom>
            <a:avLst/>
            <a:gdLst/>
            <a:ahLst/>
            <a:cxnLst/>
            <a:rect r="r" b="b" t="t" l="l"/>
            <a:pathLst>
              <a:path h="1974305" w="2261952">
                <a:moveTo>
                  <a:pt x="0" y="0"/>
                </a:moveTo>
                <a:lnTo>
                  <a:pt x="2261952" y="0"/>
                </a:lnTo>
                <a:lnTo>
                  <a:pt x="2261952" y="1974305"/>
                </a:lnTo>
                <a:lnTo>
                  <a:pt x="0" y="19743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063706" y="660400"/>
            <a:ext cx="10160589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Virtual fencing on cattle grazing farms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95062" y="4755361"/>
            <a:ext cx="516599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Absolute GHG emissions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95062" y="5453861"/>
            <a:ext cx="478491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Beef carbon footprint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75709" y="4755361"/>
            <a:ext cx="216400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+2% </a:t>
            </a: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/ ±0%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75709" y="5453861"/>
            <a:ext cx="224147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-8% </a:t>
            </a: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/ ±0%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871963" y="8140494"/>
            <a:ext cx="155525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Set stocking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28562" y="8140494"/>
            <a:ext cx="2403177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Rotational grazing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(Electric fencing)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95062" y="1958520"/>
            <a:ext cx="593597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Intensive grazing, lowlands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31506" y="1958520"/>
            <a:ext cx="528280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Extensive grazing, uplands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70061" y="8140494"/>
            <a:ext cx="1555254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Set stocking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95062" y="2660133"/>
            <a:ext cx="535684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95062" y="4056861"/>
            <a:ext cx="478491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Beef production costs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75709" y="2660133"/>
            <a:ext cx="202718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-1%</a:t>
            </a: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/ </a:t>
            </a: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-12%</a:t>
            </a: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75709" y="3358633"/>
            <a:ext cx="214037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-6%</a:t>
            </a: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/</a:t>
            </a: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-27%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75709" y="4056861"/>
            <a:ext cx="207699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-4% </a:t>
            </a: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/ </a:t>
            </a: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+2%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95062" y="3358633"/>
            <a:ext cx="692242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operator labour cost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131506" y="2680312"/>
            <a:ext cx="45250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131506" y="4077039"/>
            <a:ext cx="519836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Beef production costs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414313" y="2700491"/>
            <a:ext cx="134661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-70%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414313" y="3378812"/>
            <a:ext cx="132609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-29%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414313" y="4077039"/>
            <a:ext cx="162302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+14%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31506" y="3378812"/>
            <a:ext cx="603157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operator labour cost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31506" y="4775539"/>
            <a:ext cx="519836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Absolute GHG emissions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131506" y="5474039"/>
            <a:ext cx="464356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Beef carbon footprint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414313" y="4775539"/>
            <a:ext cx="163517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±0%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5414313" y="5474039"/>
            <a:ext cx="170435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-2%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10175058" y="6781867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69331" y="6781867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05930" y="6369120"/>
            <a:ext cx="378420" cy="1552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/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9/12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467787" y="1783806"/>
            <a:ext cx="5596635" cy="693348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495890" y="8099429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370017" y="8424131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5680" y="4641762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7799" y="6725758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524731" y="4810236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24731" y="4155987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89%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613877" y="2323483"/>
            <a:ext cx="5313479" cy="6347411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0407663" y="8101876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62741" y="8426578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455555" y="5335263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30%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455555" y="4325613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455555" y="7416780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32%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455555" y="6383848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87%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861221" y="4641762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743339" y="6725758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24731" y="5449563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88%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43781" y="693010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70%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43781" y="6260023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63%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43781" y="7611583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62%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3171646" y="1939321"/>
            <a:ext cx="727411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Intensive grazing, lowlands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240411" y="1939321"/>
            <a:ext cx="581622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Extensive grazing, uplands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10/12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8124914" y="4803627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029664" y="6923500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5949971" y="6377239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6038401" y="4308387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3666314" y="952500"/>
            <a:ext cx="1095537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Overall achievement of farm-level goals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63706" y="622300"/>
            <a:ext cx="10160589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Drivers and barriers of digitalisation adoption to enable agroecology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984035" y="8238373"/>
            <a:ext cx="414139" cy="414139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3029379" y="2558302"/>
            <a:ext cx="263194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DRIVERS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706427" y="2558302"/>
            <a:ext cx="3073409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BARRIERS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8211" y="3409418"/>
            <a:ext cx="7960164" cy="405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ED1D24"/>
                </a:solidFill>
                <a:latin typeface="Montserrat"/>
                <a:ea typeface="Montserrat"/>
                <a:cs typeface="Montserrat"/>
                <a:sym typeface="Montserrat"/>
              </a:rPr>
              <a:t>Lower labour input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Mitigation of labour shortages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Variable and/or fixed costs savings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Lower environmental impact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Facilitation of ecological conservation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Lower human exposure to pesticides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874575" y="3409418"/>
            <a:ext cx="8562666" cy="405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 technology costs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Higher production costs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Regulatory challenges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Low technology reliability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ED1D24"/>
                </a:solidFill>
                <a:latin typeface="Montserrat"/>
                <a:ea typeface="Montserrat"/>
                <a:cs typeface="Montserrat"/>
                <a:sym typeface="Montserrat"/>
              </a:rPr>
              <a:t>Higher labour input</a:t>
            </a:r>
          </a:p>
          <a:p>
            <a:pPr algn="l" marL="582932" indent="-291466" lvl="1">
              <a:lnSpc>
                <a:spcPts val="5400"/>
              </a:lnSpc>
              <a:buAutoNum type="arabicPeriod" startAt="1"/>
            </a:pPr>
            <a:r>
              <a:rPr lang="en-US" sz="2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Lack of relevant data and/or indicators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7776529" y="8238373"/>
            <a:ext cx="414139" cy="414139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421433" y="8238373"/>
            <a:ext cx="414139" cy="414139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512474" y="8150168"/>
            <a:ext cx="2064030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Economic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04968" y="8150168"/>
            <a:ext cx="3002164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Environmental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45354" y="8150168"/>
            <a:ext cx="148034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Social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4801005" y="3642939"/>
            <a:ext cx="414139" cy="41413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723314" y="4308399"/>
            <a:ext cx="414139" cy="414139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7454384" y="5020294"/>
            <a:ext cx="414139" cy="414139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3416644" y="3642939"/>
            <a:ext cx="414139" cy="414139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965496" y="5671764"/>
            <a:ext cx="414139" cy="414139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3722682" y="4308399"/>
            <a:ext cx="414139" cy="414139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7" id="3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2977413" y="6388222"/>
            <a:ext cx="414139" cy="414139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3416644" y="5020294"/>
            <a:ext cx="414139" cy="414139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6159204" y="7064358"/>
            <a:ext cx="414139" cy="414139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6" id="4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6516245" y="5671764"/>
            <a:ext cx="414139" cy="414139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7973298" y="6388222"/>
            <a:ext cx="414139" cy="414139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16668593" y="7064358"/>
            <a:ext cx="414139" cy="414139"/>
            <a:chOff x="0" y="0"/>
            <a:chExt cx="812800" cy="812800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5" id="5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5285289" y="3642939"/>
            <a:ext cx="414139" cy="414139"/>
            <a:chOff x="0" y="0"/>
            <a:chExt cx="812800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8" id="5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7209990" y="4308399"/>
            <a:ext cx="414139" cy="414139"/>
            <a:chOff x="0" y="0"/>
            <a:chExt cx="812800" cy="812800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1" id="6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7868523" y="7064358"/>
            <a:ext cx="414139" cy="414139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4" id="6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14446310" y="5671764"/>
            <a:ext cx="414139" cy="414139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67" id="6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13463511" y="6388222"/>
            <a:ext cx="414139" cy="414139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0" id="7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17180463" y="7064358"/>
            <a:ext cx="414139" cy="414139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3" id="7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4" id="74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5" id="75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11/12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38132" y="952500"/>
            <a:ext cx="10160589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Main conclusions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27285" y="2118838"/>
            <a:ext cx="16433430" cy="6505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Economic, environmental and social outcomes of digitalisation adoption have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substantial differences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among production systems, farm types and technologies</a:t>
            </a:r>
          </a:p>
          <a:p>
            <a:pPr algn="just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Many technologies can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reduce labour input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especially when they are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multi-purpose and have speeds comparable to conventional equipment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(e.g., autonomous strip intercropping study)</a:t>
            </a:r>
          </a:p>
          <a:p>
            <a:pPr algn="just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 the other hand,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specialised technologies and/or lower operational speeds increase labour input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(e.g., robotic weeding study)</a:t>
            </a:r>
          </a:p>
          <a:p>
            <a:pPr algn="just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 technologies may increase return over variable costs but reduce return over fixed costs due to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high technology costs 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(e.g., robotic weeding study)</a:t>
            </a:r>
          </a:p>
          <a:p>
            <a:pPr algn="just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custom-hired technologies, an important economic challenge may be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high hiring fees due to strict regulation and initially low adoption rates 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(e.g., drone pesticide spraying study)</a:t>
            </a:r>
          </a:p>
          <a:p>
            <a:pPr algn="just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Digital technologies tend to have a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positive impact on the environment and human health depending on how they are used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(e.g., drone pesticide spraying study)</a:t>
            </a:r>
          </a:p>
          <a:p>
            <a:pPr algn="just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However, </a:t>
            </a:r>
            <a:r>
              <a:rPr lang="en-US" b="true" sz="24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environmental impacts may differ depending on the units of measure in which they are expressed</a:t>
            </a: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(e.g., virtual fencing study)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12/12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3409" t="-1529" r="-4313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7037" y="3674197"/>
            <a:ext cx="11154715" cy="4925367"/>
          </a:xfrm>
          <a:custGeom>
            <a:avLst/>
            <a:gdLst/>
            <a:ahLst/>
            <a:cxnLst/>
            <a:rect r="r" b="b" t="t" l="l"/>
            <a:pathLst>
              <a:path h="4925367" w="11154715">
                <a:moveTo>
                  <a:pt x="0" y="0"/>
                </a:moveTo>
                <a:lnTo>
                  <a:pt x="11154716" y="0"/>
                </a:lnTo>
                <a:lnTo>
                  <a:pt x="11154716" y="4925366"/>
                </a:lnTo>
                <a:lnTo>
                  <a:pt x="0" y="49253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3323176" y="4636969"/>
            <a:ext cx="715686" cy="715686"/>
          </a:xfrm>
          <a:custGeom>
            <a:avLst/>
            <a:gdLst/>
            <a:ahLst/>
            <a:cxnLst/>
            <a:rect r="r" b="b" t="t" l="l"/>
            <a:pathLst>
              <a:path h="715686" w="715686">
                <a:moveTo>
                  <a:pt x="0" y="0"/>
                </a:moveTo>
                <a:lnTo>
                  <a:pt x="715686" y="0"/>
                </a:lnTo>
                <a:lnTo>
                  <a:pt x="715686" y="715686"/>
                </a:lnTo>
                <a:lnTo>
                  <a:pt x="0" y="7156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169592" y="4636969"/>
            <a:ext cx="715686" cy="715686"/>
          </a:xfrm>
          <a:custGeom>
            <a:avLst/>
            <a:gdLst/>
            <a:ahLst/>
            <a:cxnLst/>
            <a:rect r="r" b="b" t="t" l="l"/>
            <a:pathLst>
              <a:path h="715686" w="715686">
                <a:moveTo>
                  <a:pt x="0" y="0"/>
                </a:moveTo>
                <a:lnTo>
                  <a:pt x="715686" y="0"/>
                </a:lnTo>
                <a:lnTo>
                  <a:pt x="715686" y="715686"/>
                </a:lnTo>
                <a:lnTo>
                  <a:pt x="0" y="715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23176" y="5877462"/>
            <a:ext cx="715686" cy="715686"/>
          </a:xfrm>
          <a:custGeom>
            <a:avLst/>
            <a:gdLst/>
            <a:ahLst/>
            <a:cxnLst/>
            <a:rect r="r" b="b" t="t" l="l"/>
            <a:pathLst>
              <a:path h="715686" w="715686">
                <a:moveTo>
                  <a:pt x="0" y="0"/>
                </a:moveTo>
                <a:lnTo>
                  <a:pt x="715686" y="0"/>
                </a:lnTo>
                <a:lnTo>
                  <a:pt x="715686" y="715687"/>
                </a:lnTo>
                <a:lnTo>
                  <a:pt x="0" y="715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23176" y="7117024"/>
            <a:ext cx="715686" cy="519767"/>
          </a:xfrm>
          <a:custGeom>
            <a:avLst/>
            <a:gdLst/>
            <a:ahLst/>
            <a:cxnLst/>
            <a:rect r="r" b="b" t="t" l="l"/>
            <a:pathLst>
              <a:path h="519767" w="715686">
                <a:moveTo>
                  <a:pt x="0" y="0"/>
                </a:moveTo>
                <a:lnTo>
                  <a:pt x="715686" y="0"/>
                </a:lnTo>
                <a:lnTo>
                  <a:pt x="715686" y="519767"/>
                </a:lnTo>
                <a:lnTo>
                  <a:pt x="0" y="5197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47947" y="2912038"/>
            <a:ext cx="15592106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Visit </a:t>
            </a:r>
            <a:r>
              <a:rPr lang="en-US" sz="2999" u="sng" b="true">
                <a:solidFill>
                  <a:srgbClr val="0277B5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D4AgEcol.eu</a:t>
            </a: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or follow us on social media to stay updated on our project!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024482" y="4769387"/>
            <a:ext cx="1925687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/d4agecol/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160067" y="7151482"/>
            <a:ext cx="1920381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@d4agecol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169592" y="6009880"/>
            <a:ext cx="3196025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/d4agecol-project/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55024" y="1605109"/>
            <a:ext cx="537795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Thank you!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212340" y="9017465"/>
            <a:ext cx="4490640" cy="941163"/>
          </a:xfrm>
          <a:custGeom>
            <a:avLst/>
            <a:gdLst/>
            <a:ahLst/>
            <a:cxnLst/>
            <a:rect r="r" b="b" t="t" l="l"/>
            <a:pathLst>
              <a:path h="941163" w="4490640">
                <a:moveTo>
                  <a:pt x="0" y="0"/>
                </a:moveTo>
                <a:lnTo>
                  <a:pt x="4490640" y="0"/>
                </a:lnTo>
                <a:lnTo>
                  <a:pt x="4490640" y="941163"/>
                </a:lnTo>
                <a:lnTo>
                  <a:pt x="0" y="9411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18994" y="8948971"/>
            <a:ext cx="3656666" cy="1078151"/>
          </a:xfrm>
          <a:custGeom>
            <a:avLst/>
            <a:gdLst/>
            <a:ahLst/>
            <a:cxnLst/>
            <a:rect r="r" b="b" t="t" l="l"/>
            <a:pathLst>
              <a:path h="1078151" w="3656666">
                <a:moveTo>
                  <a:pt x="0" y="0"/>
                </a:moveTo>
                <a:lnTo>
                  <a:pt x="3656666" y="0"/>
                </a:lnTo>
                <a:lnTo>
                  <a:pt x="3656666" y="1078151"/>
                </a:lnTo>
                <a:lnTo>
                  <a:pt x="0" y="107815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28700" y="1010081"/>
            <a:ext cx="3885821" cy="1274478"/>
          </a:xfrm>
          <a:custGeom>
            <a:avLst/>
            <a:gdLst/>
            <a:ahLst/>
            <a:cxnLst/>
            <a:rect r="r" b="b" t="t" l="l"/>
            <a:pathLst>
              <a:path h="1274478" w="3885821">
                <a:moveTo>
                  <a:pt x="0" y="0"/>
                </a:moveTo>
                <a:lnTo>
                  <a:pt x="3885821" y="0"/>
                </a:lnTo>
                <a:lnTo>
                  <a:pt x="3885821" y="1274478"/>
                </a:lnTo>
                <a:lnTo>
                  <a:pt x="0" y="127447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3582477" y="769288"/>
            <a:ext cx="4370254" cy="1515270"/>
          </a:xfrm>
          <a:custGeom>
            <a:avLst/>
            <a:gdLst/>
            <a:ahLst/>
            <a:cxnLst/>
            <a:rect r="r" b="b" t="t" l="l"/>
            <a:pathLst>
              <a:path h="1515270" w="4370254">
                <a:moveTo>
                  <a:pt x="0" y="0"/>
                </a:moveTo>
                <a:lnTo>
                  <a:pt x="4370254" y="0"/>
                </a:lnTo>
                <a:lnTo>
                  <a:pt x="4370254" y="1515271"/>
                </a:lnTo>
                <a:lnTo>
                  <a:pt x="0" y="151527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12649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670102" y="1831911"/>
            <a:ext cx="7699432" cy="2136592"/>
          </a:xfrm>
          <a:custGeom>
            <a:avLst/>
            <a:gdLst/>
            <a:ahLst/>
            <a:cxnLst/>
            <a:rect r="r" b="b" t="t" l="l"/>
            <a:pathLst>
              <a:path h="2136592" w="7699432">
                <a:moveTo>
                  <a:pt x="0" y="0"/>
                </a:moveTo>
                <a:lnTo>
                  <a:pt x="7699432" y="0"/>
                </a:lnTo>
                <a:lnTo>
                  <a:pt x="7699432" y="2136593"/>
                </a:lnTo>
                <a:lnTo>
                  <a:pt x="0" y="2136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85124" y="1831911"/>
            <a:ext cx="7699432" cy="2136592"/>
          </a:xfrm>
          <a:custGeom>
            <a:avLst/>
            <a:gdLst/>
            <a:ahLst/>
            <a:cxnLst/>
            <a:rect r="r" b="b" t="t" l="l"/>
            <a:pathLst>
              <a:path h="2136592" w="7699432">
                <a:moveTo>
                  <a:pt x="0" y="0"/>
                </a:moveTo>
                <a:lnTo>
                  <a:pt x="7699432" y="0"/>
                </a:lnTo>
                <a:lnTo>
                  <a:pt x="7699432" y="2136593"/>
                </a:lnTo>
                <a:lnTo>
                  <a:pt x="0" y="2136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58370" y="5384118"/>
            <a:ext cx="3181407" cy="3247554"/>
          </a:xfrm>
          <a:custGeom>
            <a:avLst/>
            <a:gdLst/>
            <a:ahLst/>
            <a:cxnLst/>
            <a:rect r="r" b="b" t="t" l="l"/>
            <a:pathLst>
              <a:path h="3247554" w="3181407">
                <a:moveTo>
                  <a:pt x="0" y="0"/>
                </a:moveTo>
                <a:lnTo>
                  <a:pt x="3181408" y="0"/>
                </a:lnTo>
                <a:lnTo>
                  <a:pt x="3181408" y="3247554"/>
                </a:lnTo>
                <a:lnTo>
                  <a:pt x="0" y="32475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39731" y="4851154"/>
            <a:ext cx="2454907" cy="2283064"/>
          </a:xfrm>
          <a:custGeom>
            <a:avLst/>
            <a:gdLst/>
            <a:ahLst/>
            <a:cxnLst/>
            <a:rect r="r" b="b" t="t" l="l"/>
            <a:pathLst>
              <a:path h="2283064" w="2454907">
                <a:moveTo>
                  <a:pt x="0" y="0"/>
                </a:moveTo>
                <a:lnTo>
                  <a:pt x="2454907" y="0"/>
                </a:lnTo>
                <a:lnTo>
                  <a:pt x="2454907" y="2283063"/>
                </a:lnTo>
                <a:lnTo>
                  <a:pt x="0" y="22830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780594" y="6272533"/>
            <a:ext cx="2586590" cy="1603686"/>
          </a:xfrm>
          <a:custGeom>
            <a:avLst/>
            <a:gdLst/>
            <a:ahLst/>
            <a:cxnLst/>
            <a:rect r="r" b="b" t="t" l="l"/>
            <a:pathLst>
              <a:path h="1603686" w="2586590">
                <a:moveTo>
                  <a:pt x="0" y="0"/>
                </a:moveTo>
                <a:lnTo>
                  <a:pt x="2586591" y="0"/>
                </a:lnTo>
                <a:lnTo>
                  <a:pt x="2586591" y="1603686"/>
                </a:lnTo>
                <a:lnTo>
                  <a:pt x="0" y="16036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74834" y="5343490"/>
            <a:ext cx="2129613" cy="1858087"/>
          </a:xfrm>
          <a:custGeom>
            <a:avLst/>
            <a:gdLst/>
            <a:ahLst/>
            <a:cxnLst/>
            <a:rect r="r" b="b" t="t" l="l"/>
            <a:pathLst>
              <a:path h="1858087" w="2129613">
                <a:moveTo>
                  <a:pt x="0" y="0"/>
                </a:moveTo>
                <a:lnTo>
                  <a:pt x="2129613" y="0"/>
                </a:lnTo>
                <a:lnTo>
                  <a:pt x="2129613" y="1858087"/>
                </a:lnTo>
                <a:lnTo>
                  <a:pt x="0" y="1858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724597" y="6337579"/>
            <a:ext cx="2900476" cy="2023082"/>
          </a:xfrm>
          <a:custGeom>
            <a:avLst/>
            <a:gdLst/>
            <a:ahLst/>
            <a:cxnLst/>
            <a:rect r="r" b="b" t="t" l="l"/>
            <a:pathLst>
              <a:path h="2023082" w="2900476">
                <a:moveTo>
                  <a:pt x="0" y="0"/>
                </a:moveTo>
                <a:lnTo>
                  <a:pt x="2900475" y="0"/>
                </a:lnTo>
                <a:lnTo>
                  <a:pt x="2900475" y="2023082"/>
                </a:lnTo>
                <a:lnTo>
                  <a:pt x="0" y="202308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25445">
            <a:off x="7918376" y="5937869"/>
            <a:ext cx="1379367" cy="493124"/>
          </a:xfrm>
          <a:custGeom>
            <a:avLst/>
            <a:gdLst/>
            <a:ahLst/>
            <a:cxnLst/>
            <a:rect r="r" b="b" t="t" l="l"/>
            <a:pathLst>
              <a:path h="493124" w="1379367">
                <a:moveTo>
                  <a:pt x="0" y="0"/>
                </a:moveTo>
                <a:lnTo>
                  <a:pt x="1379367" y="0"/>
                </a:lnTo>
                <a:lnTo>
                  <a:pt x="1379367" y="493124"/>
                </a:lnTo>
                <a:lnTo>
                  <a:pt x="0" y="4931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1581246">
            <a:off x="4298411" y="7170908"/>
            <a:ext cx="1379367" cy="493124"/>
          </a:xfrm>
          <a:custGeom>
            <a:avLst/>
            <a:gdLst/>
            <a:ahLst/>
            <a:cxnLst/>
            <a:rect r="r" b="b" t="t" l="l"/>
            <a:pathLst>
              <a:path h="493124" w="1379367">
                <a:moveTo>
                  <a:pt x="0" y="493124"/>
                </a:moveTo>
                <a:lnTo>
                  <a:pt x="1379368" y="493124"/>
                </a:lnTo>
                <a:lnTo>
                  <a:pt x="1379368" y="0"/>
                </a:lnTo>
                <a:lnTo>
                  <a:pt x="0" y="0"/>
                </a:lnTo>
                <a:lnTo>
                  <a:pt x="0" y="493124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438563" y="5300504"/>
            <a:ext cx="3443546" cy="3443546"/>
          </a:xfrm>
          <a:custGeom>
            <a:avLst/>
            <a:gdLst/>
            <a:ahLst/>
            <a:cxnLst/>
            <a:rect r="r" b="b" t="t" l="l"/>
            <a:pathLst>
              <a:path h="3443546" w="3443546">
                <a:moveTo>
                  <a:pt x="0" y="0"/>
                </a:moveTo>
                <a:lnTo>
                  <a:pt x="3443547" y="0"/>
                </a:lnTo>
                <a:lnTo>
                  <a:pt x="3443547" y="3443546"/>
                </a:lnTo>
                <a:lnTo>
                  <a:pt x="0" y="344354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548062" y="942975"/>
            <a:ext cx="11191875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What is multiple-goal linear programming?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118950" y="2446529"/>
            <a:ext cx="12050100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b="true" sz="2700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An automated budgeting tool using linear functions to estimate optimal whole-farm plans, usually through software packages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6738" y="4548029"/>
            <a:ext cx="4546999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FF914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Economic goals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717" y="5253597"/>
            <a:ext cx="473157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Environmental goals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39513" y="5959165"/>
            <a:ext cx="354187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true" sz="3000">
                <a:solidFill>
                  <a:srgbClr val="32537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Social goals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977716" y="5028453"/>
            <a:ext cx="354187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OUTPUT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97321" y="6974652"/>
            <a:ext cx="3541875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INPUT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1/12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089605" y="4101854"/>
            <a:ext cx="6976557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Whole-farm plan optimised for available resources to simultaneously meet all goals as closely as possible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708795" y="8379711"/>
            <a:ext cx="5355099" cy="69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Plans using conventional or new technology are compared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224333" y="2153178"/>
            <a:ext cx="1437747" cy="1437747"/>
          </a:xfrm>
          <a:custGeom>
            <a:avLst/>
            <a:gdLst/>
            <a:ahLst/>
            <a:cxnLst/>
            <a:rect r="r" b="b" t="t" l="l"/>
            <a:pathLst>
              <a:path h="1437747" w="1437747">
                <a:moveTo>
                  <a:pt x="0" y="0"/>
                </a:moveTo>
                <a:lnTo>
                  <a:pt x="1437747" y="0"/>
                </a:lnTo>
                <a:lnTo>
                  <a:pt x="1437747" y="1437747"/>
                </a:lnTo>
                <a:lnTo>
                  <a:pt x="0" y="143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93495" y="2153178"/>
            <a:ext cx="1437747" cy="1437747"/>
          </a:xfrm>
          <a:custGeom>
            <a:avLst/>
            <a:gdLst/>
            <a:ahLst/>
            <a:cxnLst/>
            <a:rect r="r" b="b" t="t" l="l"/>
            <a:pathLst>
              <a:path h="1437747" w="1437747">
                <a:moveTo>
                  <a:pt x="0" y="0"/>
                </a:moveTo>
                <a:lnTo>
                  <a:pt x="1437747" y="0"/>
                </a:lnTo>
                <a:lnTo>
                  <a:pt x="1437747" y="1437747"/>
                </a:lnTo>
                <a:lnTo>
                  <a:pt x="0" y="1437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60174" y="2153178"/>
            <a:ext cx="1437747" cy="1437747"/>
          </a:xfrm>
          <a:custGeom>
            <a:avLst/>
            <a:gdLst/>
            <a:ahLst/>
            <a:cxnLst/>
            <a:rect r="r" b="b" t="t" l="l"/>
            <a:pathLst>
              <a:path h="1437747" w="1437747">
                <a:moveTo>
                  <a:pt x="0" y="0"/>
                </a:moveTo>
                <a:lnTo>
                  <a:pt x="1437746" y="0"/>
                </a:lnTo>
                <a:lnTo>
                  <a:pt x="1437746" y="1437747"/>
                </a:lnTo>
                <a:lnTo>
                  <a:pt x="0" y="1437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626817" y="2153178"/>
            <a:ext cx="1437747" cy="1437747"/>
          </a:xfrm>
          <a:custGeom>
            <a:avLst/>
            <a:gdLst/>
            <a:ahLst/>
            <a:cxnLst/>
            <a:rect r="r" b="b" t="t" l="l"/>
            <a:pathLst>
              <a:path h="1437747" w="1437747">
                <a:moveTo>
                  <a:pt x="0" y="0"/>
                </a:moveTo>
                <a:lnTo>
                  <a:pt x="1437746" y="0"/>
                </a:lnTo>
                <a:lnTo>
                  <a:pt x="1437746" y="1437747"/>
                </a:lnTo>
                <a:lnTo>
                  <a:pt x="0" y="14377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5539086"/>
            <a:ext cx="3429991" cy="2427668"/>
          </a:xfrm>
          <a:custGeom>
            <a:avLst/>
            <a:gdLst/>
            <a:ahLst/>
            <a:cxnLst/>
            <a:rect r="r" b="b" t="t" l="l"/>
            <a:pathLst>
              <a:path h="2427668" w="3429991">
                <a:moveTo>
                  <a:pt x="0" y="0"/>
                </a:moveTo>
                <a:lnTo>
                  <a:pt x="3429991" y="0"/>
                </a:lnTo>
                <a:lnTo>
                  <a:pt x="3429991" y="2427668"/>
                </a:lnTo>
                <a:lnTo>
                  <a:pt x="0" y="24276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-25826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62948" y="5565734"/>
            <a:ext cx="1961496" cy="288850"/>
          </a:xfrm>
          <a:custGeom>
            <a:avLst/>
            <a:gdLst/>
            <a:ahLst/>
            <a:cxnLst/>
            <a:rect r="r" b="b" t="t" l="l"/>
            <a:pathLst>
              <a:path h="288850" w="1961496">
                <a:moveTo>
                  <a:pt x="0" y="0"/>
                </a:moveTo>
                <a:lnTo>
                  <a:pt x="1961496" y="0"/>
                </a:lnTo>
                <a:lnTo>
                  <a:pt x="1961496" y="288851"/>
                </a:lnTo>
                <a:lnTo>
                  <a:pt x="0" y="288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498944" y="5587308"/>
            <a:ext cx="3513863" cy="2379446"/>
          </a:xfrm>
          <a:custGeom>
            <a:avLst/>
            <a:gdLst/>
            <a:ahLst/>
            <a:cxnLst/>
            <a:rect r="r" b="b" t="t" l="l"/>
            <a:pathLst>
              <a:path h="2379446" w="3513863">
                <a:moveTo>
                  <a:pt x="0" y="0"/>
                </a:moveTo>
                <a:lnTo>
                  <a:pt x="3513864" y="0"/>
                </a:lnTo>
                <a:lnTo>
                  <a:pt x="3513864" y="2379446"/>
                </a:lnTo>
                <a:lnTo>
                  <a:pt x="0" y="23794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-675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528188" y="5539086"/>
            <a:ext cx="1605892" cy="821559"/>
          </a:xfrm>
          <a:custGeom>
            <a:avLst/>
            <a:gdLst/>
            <a:ahLst/>
            <a:cxnLst/>
            <a:rect r="r" b="b" t="t" l="l"/>
            <a:pathLst>
              <a:path h="821559" w="1605892">
                <a:moveTo>
                  <a:pt x="0" y="0"/>
                </a:moveTo>
                <a:lnTo>
                  <a:pt x="1605891" y="0"/>
                </a:lnTo>
                <a:lnTo>
                  <a:pt x="1605891" y="821559"/>
                </a:lnTo>
                <a:lnTo>
                  <a:pt x="0" y="8215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6725" t="-1228" r="0" b="-1228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296742" y="5710160"/>
            <a:ext cx="2097897" cy="1922733"/>
          </a:xfrm>
          <a:custGeom>
            <a:avLst/>
            <a:gdLst/>
            <a:ahLst/>
            <a:cxnLst/>
            <a:rect r="r" b="b" t="t" l="l"/>
            <a:pathLst>
              <a:path h="1922733" w="2097897">
                <a:moveTo>
                  <a:pt x="0" y="0"/>
                </a:moveTo>
                <a:lnTo>
                  <a:pt x="2097897" y="0"/>
                </a:lnTo>
                <a:lnTo>
                  <a:pt x="2097897" y="1922733"/>
                </a:lnTo>
                <a:lnTo>
                  <a:pt x="0" y="19227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1113" t="-9435" r="-71617" b="-56744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64155" y="7367435"/>
            <a:ext cx="1930483" cy="682104"/>
          </a:xfrm>
          <a:custGeom>
            <a:avLst/>
            <a:gdLst/>
            <a:ahLst/>
            <a:cxnLst/>
            <a:rect r="r" b="b" t="t" l="l"/>
            <a:pathLst>
              <a:path h="682104" w="1930483">
                <a:moveTo>
                  <a:pt x="0" y="0"/>
                </a:moveTo>
                <a:lnTo>
                  <a:pt x="1930484" y="0"/>
                </a:lnTo>
                <a:lnTo>
                  <a:pt x="1930484" y="682104"/>
                </a:lnTo>
                <a:lnTo>
                  <a:pt x="0" y="68210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717656" y="5539086"/>
            <a:ext cx="1015280" cy="595479"/>
          </a:xfrm>
          <a:custGeom>
            <a:avLst/>
            <a:gdLst/>
            <a:ahLst/>
            <a:cxnLst/>
            <a:rect r="r" b="b" t="t" l="l"/>
            <a:pathLst>
              <a:path h="595479" w="1015280">
                <a:moveTo>
                  <a:pt x="0" y="0"/>
                </a:moveTo>
                <a:lnTo>
                  <a:pt x="1015280" y="0"/>
                </a:lnTo>
                <a:lnTo>
                  <a:pt x="1015280" y="595478"/>
                </a:lnTo>
                <a:lnTo>
                  <a:pt x="0" y="59547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6926" t="0" r="-6926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462206" y="6012144"/>
            <a:ext cx="3830913" cy="1654881"/>
          </a:xfrm>
          <a:custGeom>
            <a:avLst/>
            <a:gdLst/>
            <a:ahLst/>
            <a:cxnLst/>
            <a:rect r="r" b="b" t="t" l="l"/>
            <a:pathLst>
              <a:path h="1654881" w="3830913">
                <a:moveTo>
                  <a:pt x="0" y="0"/>
                </a:moveTo>
                <a:lnTo>
                  <a:pt x="3830913" y="0"/>
                </a:lnTo>
                <a:lnTo>
                  <a:pt x="3830913" y="1654881"/>
                </a:lnTo>
                <a:lnTo>
                  <a:pt x="0" y="165488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910338" y="952500"/>
            <a:ext cx="4467324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Four case studies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72269" y="3646679"/>
            <a:ext cx="3541875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Robotic weeding in sugar beet cultivation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08110" y="3646679"/>
            <a:ext cx="3541875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Autonomous strip intercropping in broadacre crops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441431" y="3646679"/>
            <a:ext cx="3541875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Drone pesticide spraying in viticulture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89381" y="3646679"/>
            <a:ext cx="3312618" cy="1590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Virtual fencing on cattle grazing farms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28456" y="5662535"/>
            <a:ext cx="3541875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model P100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2/12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47823" y="6335833"/>
            <a:ext cx="3128382" cy="2107655"/>
          </a:xfrm>
          <a:custGeom>
            <a:avLst/>
            <a:gdLst/>
            <a:ahLst/>
            <a:cxnLst/>
            <a:rect r="r" b="b" t="t" l="l"/>
            <a:pathLst>
              <a:path h="2107655" w="3128382">
                <a:moveTo>
                  <a:pt x="0" y="0"/>
                </a:moveTo>
                <a:lnTo>
                  <a:pt x="3128382" y="0"/>
                </a:lnTo>
                <a:lnTo>
                  <a:pt x="3128382" y="2107655"/>
                </a:lnTo>
                <a:lnTo>
                  <a:pt x="0" y="21076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02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577027" y="6335833"/>
            <a:ext cx="3128382" cy="2086472"/>
          </a:xfrm>
          <a:custGeom>
            <a:avLst/>
            <a:gdLst/>
            <a:ahLst/>
            <a:cxnLst/>
            <a:rect r="r" b="b" t="t" l="l"/>
            <a:pathLst>
              <a:path h="2086472" w="3128382">
                <a:moveTo>
                  <a:pt x="0" y="0"/>
                </a:moveTo>
                <a:lnTo>
                  <a:pt x="3128382" y="0"/>
                </a:lnTo>
                <a:lnTo>
                  <a:pt x="3128382" y="2086472"/>
                </a:lnTo>
                <a:lnTo>
                  <a:pt x="0" y="2086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26462" y="952500"/>
            <a:ext cx="11435077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Robotic weeding in sugar beet cultivation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36148" y="2155370"/>
            <a:ext cx="353566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Conventional farming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34059" y="2155370"/>
            <a:ext cx="26468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Organic farming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25631" y="2813513"/>
            <a:ext cx="453876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variable costs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25631" y="3512013"/>
            <a:ext cx="471833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325631" y="4210240"/>
            <a:ext cx="592415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Sugar beet production costs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325631" y="4908740"/>
            <a:ext cx="504005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Sugar beet carbon footprint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25631" y="5607240"/>
            <a:ext cx="484770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Family labour productivity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77048" y="2813513"/>
            <a:ext cx="170765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+2%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77048" y="3512013"/>
            <a:ext cx="227559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-141%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77048" y="4210240"/>
            <a:ext cx="241164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+4%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77048" y="4908740"/>
            <a:ext cx="210161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-1%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077048" y="5607240"/>
            <a:ext cx="170765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-81%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64916" y="2813376"/>
            <a:ext cx="519375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variable costs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764916" y="3511876"/>
            <a:ext cx="445849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764916" y="4908604"/>
            <a:ext cx="494049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Sugar beet carbon footprint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764916" y="5607104"/>
            <a:ext cx="494049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Family labour productivity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495157" y="2813376"/>
            <a:ext cx="159519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+24%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495157" y="3511876"/>
            <a:ext cx="196491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+41%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495157" y="4908604"/>
            <a:ext cx="135587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-3%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495157" y="5607104"/>
            <a:ext cx="14207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-77%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764916" y="4210376"/>
            <a:ext cx="519375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Sugar beet production costs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495157" y="4210376"/>
            <a:ext cx="183544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+3%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993210" y="8434112"/>
            <a:ext cx="43536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Mechanical weeding (non-robotic)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012932" y="8434112"/>
            <a:ext cx="3711773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Herbicide broadcast spraying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827925" y="6935636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116086" y="6935636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3/12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797472" y="2245379"/>
            <a:ext cx="5313479" cy="634741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709246" y="2245379"/>
            <a:ext cx="5313479" cy="6347411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82000" y="474350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82000" y="685924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97%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493774" y="4753034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493774" y="615439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73%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493774" y="685924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86%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056199" y="6852641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666314" y="952500"/>
            <a:ext cx="1095537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Overall achievement of farm-level goals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91259" y="8023772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446336" y="8348474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46581" y="4307404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5651024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46581" y="6994645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Socially-orientated farmer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82000" y="403865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98%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582000" y="615439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73%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582000" y="5451931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71%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82000" y="756409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76%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503032" y="8023772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358110" y="8348474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058355" y="4267259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940474" y="5659099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058355" y="7049749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Socially-orientated farmer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493774" y="403865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81%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493774" y="5451931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59%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5493774" y="7564099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77%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785829" y="2039781"/>
            <a:ext cx="353566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Conventional farming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103981" y="2039781"/>
            <a:ext cx="264685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Organic farming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4/12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8056199" y="6147791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8126984" y="4736900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6055857" y="4729161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989182" y="6147791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5989182" y="6852641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947045" y="6347305"/>
            <a:ext cx="3128382" cy="2084284"/>
          </a:xfrm>
          <a:custGeom>
            <a:avLst/>
            <a:gdLst/>
            <a:ahLst/>
            <a:cxnLst/>
            <a:rect r="r" b="b" t="t" l="l"/>
            <a:pathLst>
              <a:path h="2084284" w="3128382">
                <a:moveTo>
                  <a:pt x="0" y="0"/>
                </a:moveTo>
                <a:lnTo>
                  <a:pt x="3128381" y="0"/>
                </a:lnTo>
                <a:lnTo>
                  <a:pt x="3128381" y="2084285"/>
                </a:lnTo>
                <a:lnTo>
                  <a:pt x="0" y="2084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248247" y="6335444"/>
            <a:ext cx="3128382" cy="2096146"/>
          </a:xfrm>
          <a:custGeom>
            <a:avLst/>
            <a:gdLst/>
            <a:ahLst/>
            <a:cxnLst/>
            <a:rect r="r" b="b" t="t" l="l"/>
            <a:pathLst>
              <a:path h="2096146" w="3128382">
                <a:moveTo>
                  <a:pt x="0" y="0"/>
                </a:moveTo>
                <a:lnTo>
                  <a:pt x="3128381" y="0"/>
                </a:lnTo>
                <a:lnTo>
                  <a:pt x="3128381" y="2096146"/>
                </a:lnTo>
                <a:lnTo>
                  <a:pt x="0" y="20961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563" t="0" r="-7554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62563" y="437695"/>
            <a:ext cx="8562874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Autonomous strip intercropping in broadacre crops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376170" y="2116705"/>
            <a:ext cx="353566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Conventional farming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78565" y="2813513"/>
            <a:ext cx="488632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978565" y="4210240"/>
            <a:ext cx="507832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Wheat production costs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8565" y="4908740"/>
            <a:ext cx="572732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In-field agricultural biodiversity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78565" y="5607240"/>
            <a:ext cx="395099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Soil compaction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88151" y="2833691"/>
            <a:ext cx="198800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+23%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288151" y="3512013"/>
            <a:ext cx="201466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+35%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88151" y="4210240"/>
            <a:ext cx="225466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-7%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88151" y="4908740"/>
            <a:ext cx="1870664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+441%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288151" y="5607240"/>
            <a:ext cx="209281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-44%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78565" y="3512013"/>
            <a:ext cx="620565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operator labour cost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70342" y="6935422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825631" y="8405324"/>
            <a:ext cx="3973612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Non-robotic strip intercropping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794553" y="8395650"/>
            <a:ext cx="3433366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Whole-field monocropping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388543" y="2833691"/>
            <a:ext cx="473039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388543" y="4230419"/>
            <a:ext cx="512301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Wheat production costs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388543" y="4928919"/>
            <a:ext cx="629332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In-field agricultural biodiversity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388543" y="5627419"/>
            <a:ext cx="385175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Soil compaction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687926" y="2853870"/>
            <a:ext cx="17572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3B56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+16%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701211" y="3532191"/>
            <a:ext cx="157897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+41%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687926" y="4230419"/>
            <a:ext cx="198787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-6%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687926" y="4928919"/>
            <a:ext cx="212973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±0%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687926" y="5627419"/>
            <a:ext cx="207760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±0%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388543" y="3532191"/>
            <a:ext cx="618787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operator labour cost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8758504" y="6935422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5/12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590315" y="2305305"/>
            <a:ext cx="5313479" cy="634741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384101" y="8083697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39178" y="8408400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9424" y="4670084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86738" y="6740647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74842" y="5267211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74842" y="4286136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81%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74842" y="7340722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94%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374842" y="6359647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60%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502088" y="2307752"/>
            <a:ext cx="5313479" cy="6347411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0295874" y="8086145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150952" y="8410847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286616" y="5267211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86616" y="4286136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86%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286616" y="7340722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94%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286616" y="6359647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82%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376170" y="2269105"/>
            <a:ext cx="353566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Conventional farming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854493" y="4676661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701807" y="6740647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6/12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7955975" y="5260602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851200" y="7340722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762866" y="7334114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5867641" y="5260602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3666314" y="952500"/>
            <a:ext cx="1095537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Overall achievement of farm-level goals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30080" y="6553214"/>
            <a:ext cx="2508048" cy="1943569"/>
          </a:xfrm>
          <a:custGeom>
            <a:avLst/>
            <a:gdLst/>
            <a:ahLst/>
            <a:cxnLst/>
            <a:rect r="r" b="b" t="t" l="l"/>
            <a:pathLst>
              <a:path h="1943569" w="2508048">
                <a:moveTo>
                  <a:pt x="0" y="0"/>
                </a:moveTo>
                <a:lnTo>
                  <a:pt x="2508048" y="0"/>
                </a:lnTo>
                <a:lnTo>
                  <a:pt x="2508048" y="1943569"/>
                </a:lnTo>
                <a:lnTo>
                  <a:pt x="0" y="19435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5172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74833" y="6583949"/>
            <a:ext cx="2470111" cy="1943569"/>
          </a:xfrm>
          <a:custGeom>
            <a:avLst/>
            <a:gdLst/>
            <a:ahLst/>
            <a:cxnLst/>
            <a:rect r="r" b="b" t="t" l="l"/>
            <a:pathLst>
              <a:path h="1943569" w="2470111">
                <a:moveTo>
                  <a:pt x="0" y="0"/>
                </a:moveTo>
                <a:lnTo>
                  <a:pt x="2470112" y="0"/>
                </a:lnTo>
                <a:lnTo>
                  <a:pt x="2470112" y="1943569"/>
                </a:lnTo>
                <a:lnTo>
                  <a:pt x="0" y="19435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7785" r="-47599" b="-22904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63706" y="660400"/>
            <a:ext cx="10160589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Drone pesticide spraying in viticulture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076017" y="2899238"/>
            <a:ext cx="551512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variable costs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76017" y="4295965"/>
            <a:ext cx="551512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Winegrape production costs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76017" y="4994465"/>
            <a:ext cx="516338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Environmental pollution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076017" y="5692965"/>
            <a:ext cx="551512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Human exposure to pesticides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00181" y="2899238"/>
            <a:ext cx="136520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-6%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00181" y="3597738"/>
            <a:ext cx="152811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-13%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00181" y="4316144"/>
            <a:ext cx="169131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+2%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00181" y="4994465"/>
            <a:ext cx="176196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±0%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00181" y="5692965"/>
            <a:ext cx="211138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-50%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076017" y="3597738"/>
            <a:ext cx="4657145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718371" y="8489568"/>
            <a:ext cx="2383036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Backpack spraying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77977" y="8479893"/>
            <a:ext cx="326142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Conventional vine sprayer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76017" y="1844071"/>
            <a:ext cx="5225940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High mechanisation viticulture, flat vineyard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251144" y="1844071"/>
            <a:ext cx="508039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Low mechanisation viticulture,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steep-slope vineyard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251144" y="2937161"/>
            <a:ext cx="714419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variable costs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251144" y="4333889"/>
            <a:ext cx="558796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Winegrape production costs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251144" y="5032389"/>
            <a:ext cx="500487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Environmental pollution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251144" y="5730889"/>
            <a:ext cx="580150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Human exposure to pesticides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208397" y="2937161"/>
            <a:ext cx="161706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-5%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208397" y="3635661"/>
            <a:ext cx="1719179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-20%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208397" y="4354067"/>
            <a:ext cx="148974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ED1D24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+2%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208397" y="5032389"/>
            <a:ext cx="1412841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100F0D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±0%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208397" y="5730889"/>
            <a:ext cx="1593257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37B45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-67%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251144" y="3635661"/>
            <a:ext cx="4796830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Return over fixed costs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892663" y="7019666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180824" y="7019666"/>
            <a:ext cx="2048078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b="true" sz="24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Compared to...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7/12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8721" y="184754"/>
            <a:ext cx="4370254" cy="1706941"/>
          </a:xfrm>
          <a:custGeom>
            <a:avLst/>
            <a:gdLst/>
            <a:ahLst/>
            <a:cxnLst/>
            <a:rect r="r" b="b" t="t" l="l"/>
            <a:pathLst>
              <a:path h="1706941" w="4370254">
                <a:moveTo>
                  <a:pt x="0" y="0"/>
                </a:moveTo>
                <a:lnTo>
                  <a:pt x="4370254" y="0"/>
                </a:lnTo>
                <a:lnTo>
                  <a:pt x="4370254" y="1706942"/>
                </a:lnTo>
                <a:lnTo>
                  <a:pt x="0" y="1706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572912" y="2221066"/>
            <a:ext cx="5313479" cy="634741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366698" y="7999459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21776" y="8324161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22021" y="4368404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57440" y="4719196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94%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357440" y="4014346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357440" y="6130087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77%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57440" y="5427618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81%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357440" y="6834937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84%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57440" y="7539787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88%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484686" y="2223514"/>
            <a:ext cx="5313479" cy="6347411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0278472" y="8001906"/>
            <a:ext cx="5924801" cy="247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9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   0%        20%        40%        60%        80%       100%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133549" y="8326609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Percentage of goals achievement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269214" y="4721643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95%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269214" y="4016793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100%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269214" y="6132534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78%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269214" y="5430065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81%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269214" y="6837384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84%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269214" y="7542234"/>
            <a:ext cx="2214647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91%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837090" y="4425956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Production-orientated farmer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715913" y="5695960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833795" y="7077085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Socially-orientated farmer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04140" y="5751064"/>
            <a:ext cx="2332528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Ecologically-orientated farmer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22021" y="7132189"/>
            <a:ext cx="2214647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Socially-orientated farmer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4508165" y="9070630"/>
            <a:ext cx="9271670" cy="1101011"/>
          </a:xfrm>
          <a:custGeom>
            <a:avLst/>
            <a:gdLst/>
            <a:ahLst/>
            <a:cxnLst/>
            <a:rect r="r" b="b" t="t" l="l"/>
            <a:pathLst>
              <a:path h="1101011" w="9271670">
                <a:moveTo>
                  <a:pt x="0" y="0"/>
                </a:moveTo>
                <a:lnTo>
                  <a:pt x="9271670" y="0"/>
                </a:lnTo>
                <a:lnTo>
                  <a:pt x="9271670" y="1101011"/>
                </a:lnTo>
                <a:lnTo>
                  <a:pt x="0" y="11010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6438952" y="9422698"/>
            <a:ext cx="1235371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8/12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136668" y="1844071"/>
            <a:ext cx="5225940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High mechanisation viticulture, flat vineyard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051737" y="1844071"/>
            <a:ext cx="5080397" cy="860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Low mechanisation viticulture, </a:t>
            </a:r>
          </a:p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steep-slope vineyard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0">
            <a:off x="7832150" y="7535625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7832150" y="5402494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7948098" y="4010185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7" y="0"/>
                </a:lnTo>
                <a:lnTo>
                  <a:pt x="333877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5869397" y="4007737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5735939" y="5402494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8"/>
                </a:lnTo>
                <a:lnTo>
                  <a:pt x="0" y="3180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5735939" y="7533178"/>
            <a:ext cx="333877" cy="318017"/>
          </a:xfrm>
          <a:custGeom>
            <a:avLst/>
            <a:gdLst/>
            <a:ahLst/>
            <a:cxnLst/>
            <a:rect r="r" b="b" t="t" l="l"/>
            <a:pathLst>
              <a:path h="318017" w="333877">
                <a:moveTo>
                  <a:pt x="0" y="0"/>
                </a:moveTo>
                <a:lnTo>
                  <a:pt x="333876" y="0"/>
                </a:lnTo>
                <a:lnTo>
                  <a:pt x="333876" y="318017"/>
                </a:lnTo>
                <a:lnTo>
                  <a:pt x="0" y="3180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3666314" y="952500"/>
            <a:ext cx="1095537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Overall achievement of farm-level goals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DAGiupoqw9Q</dc:identifier>
  <dcterms:modified xsi:type="dcterms:W3CDTF">2011-08-01T06:04:30Z</dcterms:modified>
  <cp:revision>1</cp:revision>
  <dc:title>D4AgEcol webinar series presentation slides_15Apr2025</dc:title>
</cp:coreProperties>
</file>